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notesMasterIdLst>
    <p:notesMasterId r:id="rId113"/>
  </p:notesMasterIdLst>
  <p:sldIdLst>
    <p:sldId id="256" r:id="rId6"/>
    <p:sldId id="353" r:id="rId7"/>
    <p:sldId id="432" r:id="rId8"/>
    <p:sldId id="257" r:id="rId9"/>
    <p:sldId id="434" r:id="rId10"/>
    <p:sldId id="416" r:id="rId11"/>
    <p:sldId id="417" r:id="rId12"/>
    <p:sldId id="445" r:id="rId13"/>
    <p:sldId id="446" r:id="rId14"/>
    <p:sldId id="447" r:id="rId15"/>
    <p:sldId id="448" r:id="rId16"/>
    <p:sldId id="449" r:id="rId17"/>
    <p:sldId id="387" r:id="rId18"/>
    <p:sldId id="260" r:id="rId19"/>
    <p:sldId id="450" r:id="rId20"/>
    <p:sldId id="259" r:id="rId21"/>
    <p:sldId id="337" r:id="rId22"/>
    <p:sldId id="338" r:id="rId23"/>
    <p:sldId id="348" r:id="rId24"/>
    <p:sldId id="286" r:id="rId25"/>
    <p:sldId id="332" r:id="rId26"/>
    <p:sldId id="435" r:id="rId27"/>
    <p:sldId id="272" r:id="rId28"/>
    <p:sldId id="431" r:id="rId29"/>
    <p:sldId id="419" r:id="rId30"/>
    <p:sldId id="293" r:id="rId31"/>
    <p:sldId id="436" r:id="rId32"/>
    <p:sldId id="339" r:id="rId33"/>
    <p:sldId id="262" r:id="rId34"/>
    <p:sldId id="372" r:id="rId35"/>
    <p:sldId id="365" r:id="rId36"/>
    <p:sldId id="451" r:id="rId37"/>
    <p:sldId id="439" r:id="rId38"/>
    <p:sldId id="440" r:id="rId39"/>
    <p:sldId id="265" r:id="rId40"/>
    <p:sldId id="400" r:id="rId41"/>
    <p:sldId id="403" r:id="rId42"/>
    <p:sldId id="410" r:id="rId43"/>
    <p:sldId id="270" r:id="rId44"/>
    <p:sldId id="360" r:id="rId45"/>
    <p:sldId id="333" r:id="rId46"/>
    <p:sldId id="346" r:id="rId47"/>
    <p:sldId id="267" r:id="rId48"/>
    <p:sldId id="269" r:id="rId49"/>
    <p:sldId id="315" r:id="rId50"/>
    <p:sldId id="341" r:id="rId51"/>
    <p:sldId id="411" r:id="rId52"/>
    <p:sldId id="441" r:id="rId53"/>
    <p:sldId id="437" r:id="rId54"/>
    <p:sldId id="278" r:id="rId55"/>
    <p:sldId id="379" r:id="rId56"/>
    <p:sldId id="381" r:id="rId57"/>
    <p:sldId id="405" r:id="rId58"/>
    <p:sldId id="420" r:id="rId59"/>
    <p:sldId id="279" r:id="rId60"/>
    <p:sldId id="382" r:id="rId61"/>
    <p:sldId id="401" r:id="rId62"/>
    <p:sldId id="414" r:id="rId63"/>
    <p:sldId id="421" r:id="rId64"/>
    <p:sldId id="283" r:id="rId65"/>
    <p:sldId id="430" r:id="rId66"/>
    <p:sldId id="422" r:id="rId67"/>
    <p:sldId id="442" r:id="rId68"/>
    <p:sldId id="264" r:id="rId69"/>
    <p:sldId id="281" r:id="rId70"/>
    <p:sldId id="423" r:id="rId71"/>
    <p:sldId id="424" r:id="rId72"/>
    <p:sldId id="428" r:id="rId73"/>
    <p:sldId id="425" r:id="rId74"/>
    <p:sldId id="276" r:id="rId75"/>
    <p:sldId id="309" r:id="rId76"/>
    <p:sldId id="393" r:id="rId77"/>
    <p:sldId id="277" r:id="rId78"/>
    <p:sldId id="318" r:id="rId79"/>
    <p:sldId id="319" r:id="rId80"/>
    <p:sldId id="310" r:id="rId81"/>
    <p:sldId id="409" r:id="rId82"/>
    <p:sldId id="321" r:id="rId83"/>
    <p:sldId id="366" r:id="rId84"/>
    <p:sldId id="395" r:id="rId85"/>
    <p:sldId id="367" r:id="rId86"/>
    <p:sldId id="377" r:id="rId87"/>
    <p:sldId id="368" r:id="rId88"/>
    <p:sldId id="408" r:id="rId89"/>
    <p:sldId id="385" r:id="rId90"/>
    <p:sldId id="407" r:id="rId91"/>
    <p:sldId id="376" r:id="rId92"/>
    <p:sldId id="302" r:id="rId93"/>
    <p:sldId id="273" r:id="rId94"/>
    <p:sldId id="305" r:id="rId95"/>
    <p:sldId id="443" r:id="rId96"/>
    <p:sldId id="306" r:id="rId97"/>
    <p:sldId id="444" r:id="rId98"/>
    <p:sldId id="394" r:id="rId99"/>
    <p:sldId id="307" r:id="rId100"/>
    <p:sldId id="308" r:id="rId101"/>
    <p:sldId id="299" r:id="rId102"/>
    <p:sldId id="300" r:id="rId103"/>
    <p:sldId id="296" r:id="rId104"/>
    <p:sldId id="297" r:id="rId105"/>
    <p:sldId id="298" r:id="rId106"/>
    <p:sldId id="327" r:id="rId107"/>
    <p:sldId id="357" r:id="rId108"/>
    <p:sldId id="301" r:id="rId109"/>
    <p:sldId id="295" r:id="rId110"/>
    <p:sldId id="303" r:id="rId111"/>
    <p:sldId id="328" r:id="rId1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62" autoAdjust="0"/>
    <p:restoredTop sz="94660"/>
  </p:normalViewPr>
  <p:slideViewPr>
    <p:cSldViewPr snapToGrid="0">
      <p:cViewPr>
        <p:scale>
          <a:sx n="125" d="100"/>
          <a:sy n="125" d="100"/>
        </p:scale>
        <p:origin x="3768" y="9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117" Type="http://schemas.openxmlformats.org/officeDocument/2006/relationships/tableStyles" Target="tableStyles.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slide" Target="slides/slide79.xml"/><Relationship Id="rId89" Type="http://schemas.openxmlformats.org/officeDocument/2006/relationships/slide" Target="slides/slide84.xml"/><Relationship Id="rId112" Type="http://schemas.openxmlformats.org/officeDocument/2006/relationships/slide" Target="slides/slide107.xml"/><Relationship Id="rId16" Type="http://schemas.openxmlformats.org/officeDocument/2006/relationships/slide" Target="slides/slide11.xml"/><Relationship Id="rId107" Type="http://schemas.openxmlformats.org/officeDocument/2006/relationships/slide" Target="slides/slide102.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102" Type="http://schemas.openxmlformats.org/officeDocument/2006/relationships/slide" Target="slides/slide97.xml"/><Relationship Id="rId5" Type="http://schemas.openxmlformats.org/officeDocument/2006/relationships/slideMaster" Target="slideMasters/slideMaster2.xml"/><Relationship Id="rId90" Type="http://schemas.openxmlformats.org/officeDocument/2006/relationships/slide" Target="slides/slide85.xml"/><Relationship Id="rId95" Type="http://schemas.openxmlformats.org/officeDocument/2006/relationships/slide" Target="slides/slide90.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113" Type="http://schemas.openxmlformats.org/officeDocument/2006/relationships/notesMaster" Target="notesMasters/notesMaster1.xml"/><Relationship Id="rId80" Type="http://schemas.openxmlformats.org/officeDocument/2006/relationships/slide" Target="slides/slide75.xml"/><Relationship Id="rId85" Type="http://schemas.openxmlformats.org/officeDocument/2006/relationships/slide" Target="slides/slide80.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slide" Target="slides/slide98.xml"/><Relationship Id="rId108" Type="http://schemas.openxmlformats.org/officeDocument/2006/relationships/slide" Target="slides/slide103.xml"/><Relationship Id="rId54" Type="http://schemas.openxmlformats.org/officeDocument/2006/relationships/slide" Target="slides/slide49.xml"/><Relationship Id="rId70" Type="http://schemas.openxmlformats.org/officeDocument/2006/relationships/slide" Target="slides/slide65.xml"/><Relationship Id="rId75" Type="http://schemas.openxmlformats.org/officeDocument/2006/relationships/slide" Target="slides/slide70.xml"/><Relationship Id="rId91" Type="http://schemas.openxmlformats.org/officeDocument/2006/relationships/slide" Target="slides/slide86.xml"/><Relationship Id="rId96" Type="http://schemas.openxmlformats.org/officeDocument/2006/relationships/slide" Target="slides/slide91.xml"/><Relationship Id="rId1" Type="http://schemas.openxmlformats.org/officeDocument/2006/relationships/customXml" Target="../customXml/item1.xml"/><Relationship Id="rId6" Type="http://schemas.openxmlformats.org/officeDocument/2006/relationships/slide" Target="slides/slide1.xml"/><Relationship Id="rId23" Type="http://schemas.openxmlformats.org/officeDocument/2006/relationships/slide" Target="slides/slide18.xml"/><Relationship Id="rId28" Type="http://schemas.openxmlformats.org/officeDocument/2006/relationships/slide" Target="slides/slide23.xml"/><Relationship Id="rId49" Type="http://schemas.openxmlformats.org/officeDocument/2006/relationships/slide" Target="slides/slide44.xml"/><Relationship Id="rId114" Type="http://schemas.openxmlformats.org/officeDocument/2006/relationships/presProps" Target="pres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slide" Target="slides/slide81.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slide" Target="slides/slide96.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slide" Target="slides/slide10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slide" Target="slides/slide99.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110" Type="http://schemas.openxmlformats.org/officeDocument/2006/relationships/slide" Target="slides/slide105.xml"/><Relationship Id="rId115" Type="http://schemas.openxmlformats.org/officeDocument/2006/relationships/viewProps" Target="viewProps.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slide" Target="slides/slide100.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3" Type="http://schemas.openxmlformats.org/officeDocument/2006/relationships/customXml" Target="../customXml/item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116"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62" Type="http://schemas.openxmlformats.org/officeDocument/2006/relationships/slide" Target="slides/slide57.xml"/><Relationship Id="rId83" Type="http://schemas.openxmlformats.org/officeDocument/2006/relationships/slide" Target="slides/slide78.xml"/><Relationship Id="rId88" Type="http://schemas.openxmlformats.org/officeDocument/2006/relationships/slide" Target="slides/slide83.xml"/><Relationship Id="rId111" Type="http://schemas.openxmlformats.org/officeDocument/2006/relationships/slide" Target="slides/slide106.xml"/><Relationship Id="rId15" Type="http://schemas.openxmlformats.org/officeDocument/2006/relationships/slide" Target="slides/slide10.xml"/><Relationship Id="rId36" Type="http://schemas.openxmlformats.org/officeDocument/2006/relationships/slide" Target="slides/slide31.xml"/><Relationship Id="rId57" Type="http://schemas.openxmlformats.org/officeDocument/2006/relationships/slide" Target="slides/slide52.xml"/><Relationship Id="rId106" Type="http://schemas.openxmlformats.org/officeDocument/2006/relationships/slide" Target="slides/slide10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376FCA-99E1-4C56-8D2C-EC43F39B1F33}" type="doc">
      <dgm:prSet loTypeId="urn:microsoft.com/office/officeart/2016/7/layout/RepeatingBendingProcessNew" loCatId="process" qsTypeId="urn:microsoft.com/office/officeart/2005/8/quickstyle/simple1" qsCatId="simple" csTypeId="urn:microsoft.com/office/officeart/2005/8/colors/colorful1" csCatId="colorful" phldr="1"/>
      <dgm:spPr/>
      <dgm:t>
        <a:bodyPr/>
        <a:lstStyle/>
        <a:p>
          <a:endParaRPr lang="en-US"/>
        </a:p>
      </dgm:t>
    </dgm:pt>
    <dgm:pt modelId="{5DD7A6BD-6190-4A25-A232-0F07D5812F90}">
      <dgm:prSet/>
      <dgm:spPr/>
      <dgm:t>
        <a:bodyPr/>
        <a:lstStyle/>
        <a:p>
          <a:r>
            <a:rPr lang="en-GB" dirty="0"/>
            <a:t>How to think about sample size</a:t>
          </a:r>
          <a:endParaRPr lang="en-US" dirty="0"/>
        </a:p>
      </dgm:t>
    </dgm:pt>
    <dgm:pt modelId="{80563378-B5AD-4DC3-B344-7C6C64230E75}" type="parTrans" cxnId="{AE2D6280-8D7D-44E8-8FA2-5CEE012162E9}">
      <dgm:prSet/>
      <dgm:spPr/>
      <dgm:t>
        <a:bodyPr/>
        <a:lstStyle/>
        <a:p>
          <a:endParaRPr lang="en-US"/>
        </a:p>
      </dgm:t>
    </dgm:pt>
    <dgm:pt modelId="{BB7762C9-27E2-48C8-AFFC-589C72FC8B0B}" type="sibTrans" cxnId="{AE2D6280-8D7D-44E8-8FA2-5CEE012162E9}">
      <dgm:prSet/>
      <dgm:spPr/>
      <dgm:t>
        <a:bodyPr/>
        <a:lstStyle/>
        <a:p>
          <a:endParaRPr lang="en-US"/>
        </a:p>
      </dgm:t>
    </dgm:pt>
    <dgm:pt modelId="{9DD2E1E0-D605-4834-847B-7A01D702F96D}">
      <dgm:prSet/>
      <dgm:spPr/>
      <dgm:t>
        <a:bodyPr/>
        <a:lstStyle/>
        <a:p>
          <a:r>
            <a:rPr lang="en-GB"/>
            <a:t>Calculations for precision and power</a:t>
          </a:r>
          <a:endParaRPr lang="en-US"/>
        </a:p>
      </dgm:t>
    </dgm:pt>
    <dgm:pt modelId="{49B2DE56-0C49-4ACD-AC08-E5C78D4F5634}" type="parTrans" cxnId="{FF204682-7668-4F5A-8204-62933D52192B}">
      <dgm:prSet/>
      <dgm:spPr/>
      <dgm:t>
        <a:bodyPr/>
        <a:lstStyle/>
        <a:p>
          <a:endParaRPr lang="en-US"/>
        </a:p>
      </dgm:t>
    </dgm:pt>
    <dgm:pt modelId="{602AAAF4-D2AB-47D9-A7DE-C0CBE60113EC}" type="sibTrans" cxnId="{FF204682-7668-4F5A-8204-62933D52192B}">
      <dgm:prSet/>
      <dgm:spPr/>
      <dgm:t>
        <a:bodyPr/>
        <a:lstStyle/>
        <a:p>
          <a:endParaRPr lang="en-US"/>
        </a:p>
      </dgm:t>
    </dgm:pt>
    <dgm:pt modelId="{F8D2C876-E8D6-473C-818F-97994DEF12A7}">
      <dgm:prSet/>
      <dgm:spPr/>
      <dgm:t>
        <a:bodyPr/>
        <a:lstStyle/>
        <a:p>
          <a:r>
            <a:rPr lang="en-GB" dirty="0"/>
            <a:t>Where do we get our inputs</a:t>
          </a:r>
          <a:endParaRPr lang="en-US" dirty="0"/>
        </a:p>
      </dgm:t>
    </dgm:pt>
    <dgm:pt modelId="{5CA87F12-2ED6-4797-AFA3-099827C0F0DC}" type="parTrans" cxnId="{7C804B94-FAFE-4BB5-93CC-62BF49955C42}">
      <dgm:prSet/>
      <dgm:spPr/>
      <dgm:t>
        <a:bodyPr/>
        <a:lstStyle/>
        <a:p>
          <a:endParaRPr lang="en-US"/>
        </a:p>
      </dgm:t>
    </dgm:pt>
    <dgm:pt modelId="{7E83F5B8-C12E-4C48-A3E1-9D9FC3A173E5}" type="sibTrans" cxnId="{7C804B94-FAFE-4BB5-93CC-62BF49955C42}">
      <dgm:prSet/>
      <dgm:spPr/>
      <dgm:t>
        <a:bodyPr/>
        <a:lstStyle/>
        <a:p>
          <a:endParaRPr lang="en-US"/>
        </a:p>
      </dgm:t>
    </dgm:pt>
    <dgm:pt modelId="{0172CC08-0B8E-463A-9687-F35EA6091854}">
      <dgm:prSet/>
      <dgm:spPr/>
      <dgm:t>
        <a:bodyPr/>
        <a:lstStyle/>
        <a:p>
          <a:r>
            <a:rPr lang="en-GB"/>
            <a:t>Unit of experiment and its implications</a:t>
          </a:r>
          <a:endParaRPr lang="en-US"/>
        </a:p>
      </dgm:t>
    </dgm:pt>
    <dgm:pt modelId="{3A1F90DA-92D2-4AF3-B6B9-3BC745FE5FEE}" type="parTrans" cxnId="{59E34E6D-07A0-4388-A59D-31F8D001DE39}">
      <dgm:prSet/>
      <dgm:spPr/>
      <dgm:t>
        <a:bodyPr/>
        <a:lstStyle/>
        <a:p>
          <a:endParaRPr lang="en-US"/>
        </a:p>
      </dgm:t>
    </dgm:pt>
    <dgm:pt modelId="{25554F52-DA52-4251-A044-E0D8DF18828A}" type="sibTrans" cxnId="{59E34E6D-07A0-4388-A59D-31F8D001DE39}">
      <dgm:prSet/>
      <dgm:spPr/>
      <dgm:t>
        <a:bodyPr/>
        <a:lstStyle/>
        <a:p>
          <a:endParaRPr lang="en-US"/>
        </a:p>
      </dgm:t>
    </dgm:pt>
    <dgm:pt modelId="{AE476D86-488D-4889-9384-FDD555DE47FF}">
      <dgm:prSet/>
      <dgm:spPr/>
      <dgm:t>
        <a:bodyPr/>
        <a:lstStyle/>
        <a:p>
          <a:r>
            <a:rPr lang="en-GB"/>
            <a:t>Application to microbiome work</a:t>
          </a:r>
          <a:endParaRPr lang="en-US"/>
        </a:p>
      </dgm:t>
    </dgm:pt>
    <dgm:pt modelId="{2CB3C6E3-6763-44B6-96BF-232B1D7AB20A}" type="parTrans" cxnId="{256E67A1-20CE-4A36-84D1-791FCF86C01F}">
      <dgm:prSet/>
      <dgm:spPr/>
      <dgm:t>
        <a:bodyPr/>
        <a:lstStyle/>
        <a:p>
          <a:endParaRPr lang="en-US"/>
        </a:p>
      </dgm:t>
    </dgm:pt>
    <dgm:pt modelId="{1C18CCCD-7C57-461D-A85B-53768783ECDC}" type="sibTrans" cxnId="{256E67A1-20CE-4A36-84D1-791FCF86C01F}">
      <dgm:prSet/>
      <dgm:spPr/>
      <dgm:t>
        <a:bodyPr/>
        <a:lstStyle/>
        <a:p>
          <a:endParaRPr lang="en-US"/>
        </a:p>
      </dgm:t>
    </dgm:pt>
    <dgm:pt modelId="{B2DB9DA9-E6D3-4BFF-8FA3-C9EF7DB28CCE}">
      <dgm:prSet/>
      <dgm:spPr/>
      <dgm:t>
        <a:bodyPr/>
        <a:lstStyle/>
        <a:p>
          <a:r>
            <a:rPr lang="en-GB"/>
            <a:t>Revision of hypothesis testing / estimation</a:t>
          </a:r>
          <a:endParaRPr lang="en-US"/>
        </a:p>
      </dgm:t>
    </dgm:pt>
    <dgm:pt modelId="{1E09FE98-C2D8-42CB-BFE1-43099A33624B}" type="parTrans" cxnId="{A87F96D7-CD71-452A-9594-2513849ADEAC}">
      <dgm:prSet/>
      <dgm:spPr/>
      <dgm:t>
        <a:bodyPr/>
        <a:lstStyle/>
        <a:p>
          <a:endParaRPr lang="en-GB"/>
        </a:p>
      </dgm:t>
    </dgm:pt>
    <dgm:pt modelId="{698CF061-13AB-42AE-A81B-DE04F072F8AC}" type="sibTrans" cxnId="{A87F96D7-CD71-452A-9594-2513849ADEAC}">
      <dgm:prSet/>
      <dgm:spPr/>
      <dgm:t>
        <a:bodyPr/>
        <a:lstStyle/>
        <a:p>
          <a:endParaRPr lang="en-GB"/>
        </a:p>
      </dgm:t>
    </dgm:pt>
    <dgm:pt modelId="{B8397F1A-13F7-407A-A30E-42C9E4F36AC0}" type="pres">
      <dgm:prSet presAssocID="{64376FCA-99E1-4C56-8D2C-EC43F39B1F33}" presName="Name0" presStyleCnt="0">
        <dgm:presLayoutVars>
          <dgm:dir/>
          <dgm:resizeHandles val="exact"/>
        </dgm:presLayoutVars>
      </dgm:prSet>
      <dgm:spPr/>
    </dgm:pt>
    <dgm:pt modelId="{9A7EF9C5-D8D9-4A42-BA95-0A26B00ACF1C}" type="pres">
      <dgm:prSet presAssocID="{5DD7A6BD-6190-4A25-A232-0F07D5812F90}" presName="node" presStyleLbl="node1" presStyleIdx="0" presStyleCnt="6">
        <dgm:presLayoutVars>
          <dgm:bulletEnabled val="1"/>
        </dgm:presLayoutVars>
      </dgm:prSet>
      <dgm:spPr/>
    </dgm:pt>
    <dgm:pt modelId="{3D74885F-C149-4BFE-9E35-591E8630193A}" type="pres">
      <dgm:prSet presAssocID="{BB7762C9-27E2-48C8-AFFC-589C72FC8B0B}" presName="sibTrans" presStyleLbl="sibTrans1D1" presStyleIdx="0" presStyleCnt="5"/>
      <dgm:spPr/>
    </dgm:pt>
    <dgm:pt modelId="{35545B2F-80E9-4FE2-8EDD-EC3685B22547}" type="pres">
      <dgm:prSet presAssocID="{BB7762C9-27E2-48C8-AFFC-589C72FC8B0B}" presName="connectorText" presStyleLbl="sibTrans1D1" presStyleIdx="0" presStyleCnt="5"/>
      <dgm:spPr/>
    </dgm:pt>
    <dgm:pt modelId="{E5D81324-DA93-4178-B0FC-195D752C5CEC}" type="pres">
      <dgm:prSet presAssocID="{B2DB9DA9-E6D3-4BFF-8FA3-C9EF7DB28CCE}" presName="node" presStyleLbl="node1" presStyleIdx="1" presStyleCnt="6">
        <dgm:presLayoutVars>
          <dgm:bulletEnabled val="1"/>
        </dgm:presLayoutVars>
      </dgm:prSet>
      <dgm:spPr/>
    </dgm:pt>
    <dgm:pt modelId="{AFE98FB9-5370-40A2-8717-7DB18A3616A1}" type="pres">
      <dgm:prSet presAssocID="{698CF061-13AB-42AE-A81B-DE04F072F8AC}" presName="sibTrans" presStyleLbl="sibTrans1D1" presStyleIdx="1" presStyleCnt="5"/>
      <dgm:spPr/>
    </dgm:pt>
    <dgm:pt modelId="{D108E521-1543-4B1D-A7CA-4BBDE864C9C4}" type="pres">
      <dgm:prSet presAssocID="{698CF061-13AB-42AE-A81B-DE04F072F8AC}" presName="connectorText" presStyleLbl="sibTrans1D1" presStyleIdx="1" presStyleCnt="5"/>
      <dgm:spPr/>
    </dgm:pt>
    <dgm:pt modelId="{9B7DD5EC-D2AB-4D72-B005-90022C36B7BF}" type="pres">
      <dgm:prSet presAssocID="{9DD2E1E0-D605-4834-847B-7A01D702F96D}" presName="node" presStyleLbl="node1" presStyleIdx="2" presStyleCnt="6">
        <dgm:presLayoutVars>
          <dgm:bulletEnabled val="1"/>
        </dgm:presLayoutVars>
      </dgm:prSet>
      <dgm:spPr/>
    </dgm:pt>
    <dgm:pt modelId="{2BAB0414-729B-4A45-929F-2CD1683AD891}" type="pres">
      <dgm:prSet presAssocID="{602AAAF4-D2AB-47D9-A7DE-C0CBE60113EC}" presName="sibTrans" presStyleLbl="sibTrans1D1" presStyleIdx="2" presStyleCnt="5"/>
      <dgm:spPr/>
    </dgm:pt>
    <dgm:pt modelId="{709BF13A-C532-43EF-BF58-4BE6F75D6314}" type="pres">
      <dgm:prSet presAssocID="{602AAAF4-D2AB-47D9-A7DE-C0CBE60113EC}" presName="connectorText" presStyleLbl="sibTrans1D1" presStyleIdx="2" presStyleCnt="5"/>
      <dgm:spPr/>
    </dgm:pt>
    <dgm:pt modelId="{A8214724-FB73-462E-AD36-84684DF498A5}" type="pres">
      <dgm:prSet presAssocID="{F8D2C876-E8D6-473C-818F-97994DEF12A7}" presName="node" presStyleLbl="node1" presStyleIdx="3" presStyleCnt="6">
        <dgm:presLayoutVars>
          <dgm:bulletEnabled val="1"/>
        </dgm:presLayoutVars>
      </dgm:prSet>
      <dgm:spPr/>
    </dgm:pt>
    <dgm:pt modelId="{1EFFF9B3-8C33-4EA7-A139-2ADD8E2B4A6D}" type="pres">
      <dgm:prSet presAssocID="{7E83F5B8-C12E-4C48-A3E1-9D9FC3A173E5}" presName="sibTrans" presStyleLbl="sibTrans1D1" presStyleIdx="3" presStyleCnt="5"/>
      <dgm:spPr/>
    </dgm:pt>
    <dgm:pt modelId="{3F9040A1-26B5-4651-96A4-03223F7C9064}" type="pres">
      <dgm:prSet presAssocID="{7E83F5B8-C12E-4C48-A3E1-9D9FC3A173E5}" presName="connectorText" presStyleLbl="sibTrans1D1" presStyleIdx="3" presStyleCnt="5"/>
      <dgm:spPr/>
    </dgm:pt>
    <dgm:pt modelId="{0DEB2C48-82BE-47FF-9025-D541AD80ECE4}" type="pres">
      <dgm:prSet presAssocID="{0172CC08-0B8E-463A-9687-F35EA6091854}" presName="node" presStyleLbl="node1" presStyleIdx="4" presStyleCnt="6">
        <dgm:presLayoutVars>
          <dgm:bulletEnabled val="1"/>
        </dgm:presLayoutVars>
      </dgm:prSet>
      <dgm:spPr/>
    </dgm:pt>
    <dgm:pt modelId="{90FAC624-2236-432F-895B-AD3BCF638452}" type="pres">
      <dgm:prSet presAssocID="{25554F52-DA52-4251-A044-E0D8DF18828A}" presName="sibTrans" presStyleLbl="sibTrans1D1" presStyleIdx="4" presStyleCnt="5"/>
      <dgm:spPr/>
    </dgm:pt>
    <dgm:pt modelId="{A585B98A-74BD-4ABD-941C-EA4D931FC88C}" type="pres">
      <dgm:prSet presAssocID="{25554F52-DA52-4251-A044-E0D8DF18828A}" presName="connectorText" presStyleLbl="sibTrans1D1" presStyleIdx="4" presStyleCnt="5"/>
      <dgm:spPr/>
    </dgm:pt>
    <dgm:pt modelId="{1D5FB2C5-5768-471F-A385-B2363DA102FF}" type="pres">
      <dgm:prSet presAssocID="{AE476D86-488D-4889-9384-FDD555DE47FF}" presName="node" presStyleLbl="node1" presStyleIdx="5" presStyleCnt="6">
        <dgm:presLayoutVars>
          <dgm:bulletEnabled val="1"/>
        </dgm:presLayoutVars>
      </dgm:prSet>
      <dgm:spPr/>
    </dgm:pt>
  </dgm:ptLst>
  <dgm:cxnLst>
    <dgm:cxn modelId="{9FD39411-8D7C-4773-9C60-08538A85FC10}" type="presOf" srcId="{9DD2E1E0-D605-4834-847B-7A01D702F96D}" destId="{9B7DD5EC-D2AB-4D72-B005-90022C36B7BF}" srcOrd="0" destOrd="0" presId="urn:microsoft.com/office/officeart/2016/7/layout/RepeatingBendingProcessNew"/>
    <dgm:cxn modelId="{D39E7112-7C21-451B-9CF4-1D024D2361E4}" type="presOf" srcId="{64376FCA-99E1-4C56-8D2C-EC43F39B1F33}" destId="{B8397F1A-13F7-407A-A30E-42C9E4F36AC0}" srcOrd="0" destOrd="0" presId="urn:microsoft.com/office/officeart/2016/7/layout/RepeatingBendingProcessNew"/>
    <dgm:cxn modelId="{5EBEC321-BC44-4FC3-A34B-A74D6352B8F8}" type="presOf" srcId="{602AAAF4-D2AB-47D9-A7DE-C0CBE60113EC}" destId="{2BAB0414-729B-4A45-929F-2CD1683AD891}" srcOrd="0" destOrd="0" presId="urn:microsoft.com/office/officeart/2016/7/layout/RepeatingBendingProcessNew"/>
    <dgm:cxn modelId="{6091BB23-FAE6-47BD-A5A5-268C21AEF459}" type="presOf" srcId="{698CF061-13AB-42AE-A81B-DE04F072F8AC}" destId="{AFE98FB9-5370-40A2-8717-7DB18A3616A1}" srcOrd="0" destOrd="0" presId="urn:microsoft.com/office/officeart/2016/7/layout/RepeatingBendingProcessNew"/>
    <dgm:cxn modelId="{0E12FD2C-66AE-42EB-B7CD-2349FBD4750E}" type="presOf" srcId="{602AAAF4-D2AB-47D9-A7DE-C0CBE60113EC}" destId="{709BF13A-C532-43EF-BF58-4BE6F75D6314}" srcOrd="1" destOrd="0" presId="urn:microsoft.com/office/officeart/2016/7/layout/RepeatingBendingProcessNew"/>
    <dgm:cxn modelId="{0BDD6F31-A378-4E3F-A3DB-C789B0571DC1}" type="presOf" srcId="{BB7762C9-27E2-48C8-AFFC-589C72FC8B0B}" destId="{3D74885F-C149-4BFE-9E35-591E8630193A}" srcOrd="0" destOrd="0" presId="urn:microsoft.com/office/officeart/2016/7/layout/RepeatingBendingProcessNew"/>
    <dgm:cxn modelId="{87302C47-DA8A-4ABF-83A6-6702A602B8A7}" type="presOf" srcId="{B2DB9DA9-E6D3-4BFF-8FA3-C9EF7DB28CCE}" destId="{E5D81324-DA93-4178-B0FC-195D752C5CEC}" srcOrd="0" destOrd="0" presId="urn:microsoft.com/office/officeart/2016/7/layout/RepeatingBendingProcessNew"/>
    <dgm:cxn modelId="{3938294D-6F9F-47DD-BB4C-C1B17EE35054}" type="presOf" srcId="{AE476D86-488D-4889-9384-FDD555DE47FF}" destId="{1D5FB2C5-5768-471F-A385-B2363DA102FF}" srcOrd="0" destOrd="0" presId="urn:microsoft.com/office/officeart/2016/7/layout/RepeatingBendingProcessNew"/>
    <dgm:cxn modelId="{59E34E6D-07A0-4388-A59D-31F8D001DE39}" srcId="{64376FCA-99E1-4C56-8D2C-EC43F39B1F33}" destId="{0172CC08-0B8E-463A-9687-F35EA6091854}" srcOrd="4" destOrd="0" parTransId="{3A1F90DA-92D2-4AF3-B6B9-3BC745FE5FEE}" sibTransId="{25554F52-DA52-4251-A044-E0D8DF18828A}"/>
    <dgm:cxn modelId="{0AD47C54-2CE2-48BE-9891-ED52945AAA2C}" type="presOf" srcId="{7E83F5B8-C12E-4C48-A3E1-9D9FC3A173E5}" destId="{1EFFF9B3-8C33-4EA7-A139-2ADD8E2B4A6D}" srcOrd="0" destOrd="0" presId="urn:microsoft.com/office/officeart/2016/7/layout/RepeatingBendingProcessNew"/>
    <dgm:cxn modelId="{27AE3579-415B-4FD4-9F6A-5CC59169D564}" type="presOf" srcId="{7E83F5B8-C12E-4C48-A3E1-9D9FC3A173E5}" destId="{3F9040A1-26B5-4651-96A4-03223F7C9064}" srcOrd="1" destOrd="0" presId="urn:microsoft.com/office/officeart/2016/7/layout/RepeatingBendingProcessNew"/>
    <dgm:cxn modelId="{AE30C77D-B637-423B-85AD-699E33534183}" type="presOf" srcId="{25554F52-DA52-4251-A044-E0D8DF18828A}" destId="{90FAC624-2236-432F-895B-AD3BCF638452}" srcOrd="0" destOrd="0" presId="urn:microsoft.com/office/officeart/2016/7/layout/RepeatingBendingProcessNew"/>
    <dgm:cxn modelId="{AE2D6280-8D7D-44E8-8FA2-5CEE012162E9}" srcId="{64376FCA-99E1-4C56-8D2C-EC43F39B1F33}" destId="{5DD7A6BD-6190-4A25-A232-0F07D5812F90}" srcOrd="0" destOrd="0" parTransId="{80563378-B5AD-4DC3-B344-7C6C64230E75}" sibTransId="{BB7762C9-27E2-48C8-AFFC-589C72FC8B0B}"/>
    <dgm:cxn modelId="{FF204682-7668-4F5A-8204-62933D52192B}" srcId="{64376FCA-99E1-4C56-8D2C-EC43F39B1F33}" destId="{9DD2E1E0-D605-4834-847B-7A01D702F96D}" srcOrd="2" destOrd="0" parTransId="{49B2DE56-0C49-4ACD-AC08-E5C78D4F5634}" sibTransId="{602AAAF4-D2AB-47D9-A7DE-C0CBE60113EC}"/>
    <dgm:cxn modelId="{B9E58D8F-7754-4DAE-9673-05084534A04E}" type="presOf" srcId="{5DD7A6BD-6190-4A25-A232-0F07D5812F90}" destId="{9A7EF9C5-D8D9-4A42-BA95-0A26B00ACF1C}" srcOrd="0" destOrd="0" presId="urn:microsoft.com/office/officeart/2016/7/layout/RepeatingBendingProcessNew"/>
    <dgm:cxn modelId="{7C804B94-FAFE-4BB5-93CC-62BF49955C42}" srcId="{64376FCA-99E1-4C56-8D2C-EC43F39B1F33}" destId="{F8D2C876-E8D6-473C-818F-97994DEF12A7}" srcOrd="3" destOrd="0" parTransId="{5CA87F12-2ED6-4797-AFA3-099827C0F0DC}" sibTransId="{7E83F5B8-C12E-4C48-A3E1-9D9FC3A173E5}"/>
    <dgm:cxn modelId="{38DA399A-E1C1-4E77-9067-68875B7D940F}" type="presOf" srcId="{25554F52-DA52-4251-A044-E0D8DF18828A}" destId="{A585B98A-74BD-4ABD-941C-EA4D931FC88C}" srcOrd="1" destOrd="0" presId="urn:microsoft.com/office/officeart/2016/7/layout/RepeatingBendingProcessNew"/>
    <dgm:cxn modelId="{256E67A1-20CE-4A36-84D1-791FCF86C01F}" srcId="{64376FCA-99E1-4C56-8D2C-EC43F39B1F33}" destId="{AE476D86-488D-4889-9384-FDD555DE47FF}" srcOrd="5" destOrd="0" parTransId="{2CB3C6E3-6763-44B6-96BF-232B1D7AB20A}" sibTransId="{1C18CCCD-7C57-461D-A85B-53768783ECDC}"/>
    <dgm:cxn modelId="{FF84F8BA-ED69-484E-A2F0-BAE7E2F07375}" type="presOf" srcId="{BB7762C9-27E2-48C8-AFFC-589C72FC8B0B}" destId="{35545B2F-80E9-4FE2-8EDD-EC3685B22547}" srcOrd="1" destOrd="0" presId="urn:microsoft.com/office/officeart/2016/7/layout/RepeatingBendingProcessNew"/>
    <dgm:cxn modelId="{E8FBF5D2-85C8-44B3-B806-7ED9ADB9B1BE}" type="presOf" srcId="{0172CC08-0B8E-463A-9687-F35EA6091854}" destId="{0DEB2C48-82BE-47FF-9025-D541AD80ECE4}" srcOrd="0" destOrd="0" presId="urn:microsoft.com/office/officeart/2016/7/layout/RepeatingBendingProcessNew"/>
    <dgm:cxn modelId="{A87F96D7-CD71-452A-9594-2513849ADEAC}" srcId="{64376FCA-99E1-4C56-8D2C-EC43F39B1F33}" destId="{B2DB9DA9-E6D3-4BFF-8FA3-C9EF7DB28CCE}" srcOrd="1" destOrd="0" parTransId="{1E09FE98-C2D8-42CB-BFE1-43099A33624B}" sibTransId="{698CF061-13AB-42AE-A81B-DE04F072F8AC}"/>
    <dgm:cxn modelId="{40E643DB-5275-4460-B5E5-E7C5A6B28FE6}" type="presOf" srcId="{698CF061-13AB-42AE-A81B-DE04F072F8AC}" destId="{D108E521-1543-4B1D-A7CA-4BBDE864C9C4}" srcOrd="1" destOrd="0" presId="urn:microsoft.com/office/officeart/2016/7/layout/RepeatingBendingProcessNew"/>
    <dgm:cxn modelId="{AEFA40E0-10F6-4F3B-95A1-34855452529B}" type="presOf" srcId="{F8D2C876-E8D6-473C-818F-97994DEF12A7}" destId="{A8214724-FB73-462E-AD36-84684DF498A5}" srcOrd="0" destOrd="0" presId="urn:microsoft.com/office/officeart/2016/7/layout/RepeatingBendingProcessNew"/>
    <dgm:cxn modelId="{7B47BDA9-48F9-47A4-8221-E8B9943488A2}" type="presParOf" srcId="{B8397F1A-13F7-407A-A30E-42C9E4F36AC0}" destId="{9A7EF9C5-D8D9-4A42-BA95-0A26B00ACF1C}" srcOrd="0" destOrd="0" presId="urn:microsoft.com/office/officeart/2016/7/layout/RepeatingBendingProcessNew"/>
    <dgm:cxn modelId="{0C121298-56B4-47A9-80A3-3A977093249A}" type="presParOf" srcId="{B8397F1A-13F7-407A-A30E-42C9E4F36AC0}" destId="{3D74885F-C149-4BFE-9E35-591E8630193A}" srcOrd="1" destOrd="0" presId="urn:microsoft.com/office/officeart/2016/7/layout/RepeatingBendingProcessNew"/>
    <dgm:cxn modelId="{80C18209-F742-462B-8778-1ACEE4BB0DF2}" type="presParOf" srcId="{3D74885F-C149-4BFE-9E35-591E8630193A}" destId="{35545B2F-80E9-4FE2-8EDD-EC3685B22547}" srcOrd="0" destOrd="0" presId="urn:microsoft.com/office/officeart/2016/7/layout/RepeatingBendingProcessNew"/>
    <dgm:cxn modelId="{B52CD60D-6D21-498D-9CE6-3FE68E2E2F21}" type="presParOf" srcId="{B8397F1A-13F7-407A-A30E-42C9E4F36AC0}" destId="{E5D81324-DA93-4178-B0FC-195D752C5CEC}" srcOrd="2" destOrd="0" presId="urn:microsoft.com/office/officeart/2016/7/layout/RepeatingBendingProcessNew"/>
    <dgm:cxn modelId="{6844CDC0-CBBF-4BAB-ACA1-AA7B24915EA5}" type="presParOf" srcId="{B8397F1A-13F7-407A-A30E-42C9E4F36AC0}" destId="{AFE98FB9-5370-40A2-8717-7DB18A3616A1}" srcOrd="3" destOrd="0" presId="urn:microsoft.com/office/officeart/2016/7/layout/RepeatingBendingProcessNew"/>
    <dgm:cxn modelId="{E911615C-50B6-473F-86A4-C147B0AEE76C}" type="presParOf" srcId="{AFE98FB9-5370-40A2-8717-7DB18A3616A1}" destId="{D108E521-1543-4B1D-A7CA-4BBDE864C9C4}" srcOrd="0" destOrd="0" presId="urn:microsoft.com/office/officeart/2016/7/layout/RepeatingBendingProcessNew"/>
    <dgm:cxn modelId="{3B89B1C8-C65E-4565-AAB9-A82B18D1932E}" type="presParOf" srcId="{B8397F1A-13F7-407A-A30E-42C9E4F36AC0}" destId="{9B7DD5EC-D2AB-4D72-B005-90022C36B7BF}" srcOrd="4" destOrd="0" presId="urn:microsoft.com/office/officeart/2016/7/layout/RepeatingBendingProcessNew"/>
    <dgm:cxn modelId="{ED7AB842-C7E5-4E71-A978-6C1C8F04EBD5}" type="presParOf" srcId="{B8397F1A-13F7-407A-A30E-42C9E4F36AC0}" destId="{2BAB0414-729B-4A45-929F-2CD1683AD891}" srcOrd="5" destOrd="0" presId="urn:microsoft.com/office/officeart/2016/7/layout/RepeatingBendingProcessNew"/>
    <dgm:cxn modelId="{40CCCD2D-FB8C-4433-B453-4A15309AA8A1}" type="presParOf" srcId="{2BAB0414-729B-4A45-929F-2CD1683AD891}" destId="{709BF13A-C532-43EF-BF58-4BE6F75D6314}" srcOrd="0" destOrd="0" presId="urn:microsoft.com/office/officeart/2016/7/layout/RepeatingBendingProcessNew"/>
    <dgm:cxn modelId="{B507EBCA-6B9B-49A3-9390-0152D3D57199}" type="presParOf" srcId="{B8397F1A-13F7-407A-A30E-42C9E4F36AC0}" destId="{A8214724-FB73-462E-AD36-84684DF498A5}" srcOrd="6" destOrd="0" presId="urn:microsoft.com/office/officeart/2016/7/layout/RepeatingBendingProcessNew"/>
    <dgm:cxn modelId="{198EF1E2-F814-4A44-B308-736139B75A79}" type="presParOf" srcId="{B8397F1A-13F7-407A-A30E-42C9E4F36AC0}" destId="{1EFFF9B3-8C33-4EA7-A139-2ADD8E2B4A6D}" srcOrd="7" destOrd="0" presId="urn:microsoft.com/office/officeart/2016/7/layout/RepeatingBendingProcessNew"/>
    <dgm:cxn modelId="{BBB7A9C6-6E85-4F0B-B3CD-795F2712832E}" type="presParOf" srcId="{1EFFF9B3-8C33-4EA7-A139-2ADD8E2B4A6D}" destId="{3F9040A1-26B5-4651-96A4-03223F7C9064}" srcOrd="0" destOrd="0" presId="urn:microsoft.com/office/officeart/2016/7/layout/RepeatingBendingProcessNew"/>
    <dgm:cxn modelId="{EE31211A-3BCE-444C-92F0-ED6EE492DBC2}" type="presParOf" srcId="{B8397F1A-13F7-407A-A30E-42C9E4F36AC0}" destId="{0DEB2C48-82BE-47FF-9025-D541AD80ECE4}" srcOrd="8" destOrd="0" presId="urn:microsoft.com/office/officeart/2016/7/layout/RepeatingBendingProcessNew"/>
    <dgm:cxn modelId="{62106B74-B8E1-4C2D-8CD7-5512D24A717F}" type="presParOf" srcId="{B8397F1A-13F7-407A-A30E-42C9E4F36AC0}" destId="{90FAC624-2236-432F-895B-AD3BCF638452}" srcOrd="9" destOrd="0" presId="urn:microsoft.com/office/officeart/2016/7/layout/RepeatingBendingProcessNew"/>
    <dgm:cxn modelId="{A5E72D27-2301-4B3A-A11A-F1175C85A2C6}" type="presParOf" srcId="{90FAC624-2236-432F-895B-AD3BCF638452}" destId="{A585B98A-74BD-4ABD-941C-EA4D931FC88C}" srcOrd="0" destOrd="0" presId="urn:microsoft.com/office/officeart/2016/7/layout/RepeatingBendingProcessNew"/>
    <dgm:cxn modelId="{9DB876F7-EF1A-4AC6-B67C-991C7FB00EFB}" type="presParOf" srcId="{B8397F1A-13F7-407A-A30E-42C9E4F36AC0}" destId="{1D5FB2C5-5768-471F-A385-B2363DA102FF}"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27768BC-2418-4A6C-8C95-F991E44B3C33}" type="doc">
      <dgm:prSet loTypeId="urn:microsoft.com/office/officeart/2005/8/layout/cycle4" loCatId="relationship" qsTypeId="urn:microsoft.com/office/officeart/2005/8/quickstyle/simple1" qsCatId="simple" csTypeId="urn:microsoft.com/office/officeart/2005/8/colors/accent1_2" csCatId="accent1" phldr="1"/>
      <dgm:spPr/>
      <dgm:t>
        <a:bodyPr/>
        <a:lstStyle/>
        <a:p>
          <a:endParaRPr lang="en-GB"/>
        </a:p>
      </dgm:t>
    </dgm:pt>
    <dgm:pt modelId="{4F9876AE-FC5E-4939-9EB8-D09FA39F31A4}">
      <dgm:prSet custT="1"/>
      <dgm:spPr/>
      <dgm:t>
        <a:bodyPr/>
        <a:lstStyle/>
        <a:p>
          <a:r>
            <a:rPr lang="en-GB" sz="1400" b="1" dirty="0"/>
            <a:t>Power</a:t>
          </a:r>
        </a:p>
        <a:p>
          <a:r>
            <a:rPr lang="en-GB" sz="1400" dirty="0"/>
            <a:t>(probability of detecting effect if real)</a:t>
          </a:r>
        </a:p>
      </dgm:t>
    </dgm:pt>
    <dgm:pt modelId="{C976CA0A-767F-4B15-8AF2-1CF65312E6BD}" type="parTrans" cxnId="{388B402D-AC6C-480E-90DE-6B2FA6B86C59}">
      <dgm:prSet/>
      <dgm:spPr/>
      <dgm:t>
        <a:bodyPr/>
        <a:lstStyle/>
        <a:p>
          <a:endParaRPr lang="en-GB" sz="2000"/>
        </a:p>
      </dgm:t>
    </dgm:pt>
    <dgm:pt modelId="{2A216FF8-F935-4CBA-9A61-0BA484FC60A4}" type="sibTrans" cxnId="{388B402D-AC6C-480E-90DE-6B2FA6B86C59}">
      <dgm:prSet/>
      <dgm:spPr/>
      <dgm:t>
        <a:bodyPr/>
        <a:lstStyle/>
        <a:p>
          <a:endParaRPr lang="en-GB" sz="2000"/>
        </a:p>
      </dgm:t>
    </dgm:pt>
    <dgm:pt modelId="{04FB3979-29F0-4F56-A7B4-4E3506B9DE06}">
      <dgm:prSet custT="1"/>
      <dgm:spPr/>
      <dgm:t>
        <a:bodyPr/>
        <a:lstStyle/>
        <a:p>
          <a:r>
            <a:rPr lang="en-GB" sz="1400" b="1" dirty="0"/>
            <a:t>Standardised Effect size </a:t>
          </a:r>
        </a:p>
        <a:p>
          <a:r>
            <a:rPr lang="en-GB" sz="1400" dirty="0"/>
            <a:t>(Cohens d or Cohens h etc)</a:t>
          </a:r>
        </a:p>
      </dgm:t>
    </dgm:pt>
    <dgm:pt modelId="{F5B221BD-B6DB-4E70-A0A9-D9E6794F5291}" type="parTrans" cxnId="{C03F3E57-8656-4FFC-A872-4F613FDC8947}">
      <dgm:prSet/>
      <dgm:spPr/>
      <dgm:t>
        <a:bodyPr/>
        <a:lstStyle/>
        <a:p>
          <a:endParaRPr lang="en-GB" sz="2000"/>
        </a:p>
      </dgm:t>
    </dgm:pt>
    <dgm:pt modelId="{414FF185-7EC7-4169-A38F-FDD804E02F23}" type="sibTrans" cxnId="{C03F3E57-8656-4FFC-A872-4F613FDC8947}">
      <dgm:prSet/>
      <dgm:spPr/>
      <dgm:t>
        <a:bodyPr/>
        <a:lstStyle/>
        <a:p>
          <a:endParaRPr lang="en-GB" sz="2000"/>
        </a:p>
      </dgm:t>
    </dgm:pt>
    <dgm:pt modelId="{23209AA8-0111-4340-942B-BBE0926E4BF9}">
      <dgm:prSet custT="1"/>
      <dgm:spPr/>
      <dgm:t>
        <a:bodyPr/>
        <a:lstStyle/>
        <a:p>
          <a:r>
            <a:rPr lang="en-GB" sz="1400" b="1" dirty="0"/>
            <a:t>Risk of false positive</a:t>
          </a:r>
        </a:p>
        <a:p>
          <a:r>
            <a:rPr lang="en-GB" sz="1400" dirty="0"/>
            <a:t>(size or FDR)</a:t>
          </a:r>
        </a:p>
      </dgm:t>
    </dgm:pt>
    <dgm:pt modelId="{0FD31CEB-1D6E-4C57-9F6F-4BA10B2B40C3}" type="parTrans" cxnId="{90C24FE8-6D20-4DDF-AD63-7964286C8520}">
      <dgm:prSet/>
      <dgm:spPr/>
      <dgm:t>
        <a:bodyPr/>
        <a:lstStyle/>
        <a:p>
          <a:endParaRPr lang="en-GB" sz="2000"/>
        </a:p>
      </dgm:t>
    </dgm:pt>
    <dgm:pt modelId="{B8562BB8-C3CE-497F-8A1B-9836D49B4F20}" type="sibTrans" cxnId="{90C24FE8-6D20-4DDF-AD63-7964286C8520}">
      <dgm:prSet/>
      <dgm:spPr/>
      <dgm:t>
        <a:bodyPr/>
        <a:lstStyle/>
        <a:p>
          <a:endParaRPr lang="en-GB" sz="2000"/>
        </a:p>
      </dgm:t>
    </dgm:pt>
    <dgm:pt modelId="{8DECA95F-FA5F-4C9B-BE6A-EA287EECC880}">
      <dgm:prSet custT="1"/>
      <dgm:spPr/>
      <dgm:t>
        <a:bodyPr/>
        <a:lstStyle/>
        <a:p>
          <a:r>
            <a:rPr lang="en-GB" sz="1400" b="1" dirty="0"/>
            <a:t>Sample size</a:t>
          </a:r>
        </a:p>
        <a:p>
          <a:r>
            <a:rPr lang="en-GB" sz="1400" b="0" dirty="0"/>
            <a:t>(experimental units)</a:t>
          </a:r>
        </a:p>
      </dgm:t>
    </dgm:pt>
    <dgm:pt modelId="{9A203C2B-158E-43BB-8C5C-DBCCFE2183E8}" type="parTrans" cxnId="{F6BE9749-89B0-4A53-976B-4A84AA3FE7F8}">
      <dgm:prSet/>
      <dgm:spPr/>
      <dgm:t>
        <a:bodyPr/>
        <a:lstStyle/>
        <a:p>
          <a:endParaRPr lang="en-GB" sz="2000"/>
        </a:p>
      </dgm:t>
    </dgm:pt>
    <dgm:pt modelId="{66D059E1-63D0-44E4-8C38-11E78B957A31}" type="sibTrans" cxnId="{F6BE9749-89B0-4A53-976B-4A84AA3FE7F8}">
      <dgm:prSet/>
      <dgm:spPr/>
      <dgm:t>
        <a:bodyPr/>
        <a:lstStyle/>
        <a:p>
          <a:endParaRPr lang="en-GB" sz="2000"/>
        </a:p>
      </dgm:t>
    </dgm:pt>
    <dgm:pt modelId="{D8400043-A607-46AD-978A-7A55FB6D1289}" type="pres">
      <dgm:prSet presAssocID="{627768BC-2418-4A6C-8C95-F991E44B3C33}" presName="cycleMatrixDiagram" presStyleCnt="0">
        <dgm:presLayoutVars>
          <dgm:chMax val="1"/>
          <dgm:dir/>
          <dgm:animLvl val="lvl"/>
          <dgm:resizeHandles val="exact"/>
        </dgm:presLayoutVars>
      </dgm:prSet>
      <dgm:spPr/>
    </dgm:pt>
    <dgm:pt modelId="{FE1CA4B7-AAE8-4639-8471-951B1C7FDE8E}" type="pres">
      <dgm:prSet presAssocID="{627768BC-2418-4A6C-8C95-F991E44B3C33}" presName="children" presStyleCnt="0"/>
      <dgm:spPr/>
    </dgm:pt>
    <dgm:pt modelId="{1334D031-A654-411F-BE61-33BD03D9348C}" type="pres">
      <dgm:prSet presAssocID="{627768BC-2418-4A6C-8C95-F991E44B3C33}" presName="childPlaceholder" presStyleCnt="0"/>
      <dgm:spPr/>
    </dgm:pt>
    <dgm:pt modelId="{93A67CFF-B3DC-44CE-8D8A-643F5729406B}" type="pres">
      <dgm:prSet presAssocID="{627768BC-2418-4A6C-8C95-F991E44B3C33}" presName="circle" presStyleCnt="0"/>
      <dgm:spPr/>
    </dgm:pt>
    <dgm:pt modelId="{339F640E-5FE5-4217-8D4C-B031522E89A4}" type="pres">
      <dgm:prSet presAssocID="{627768BC-2418-4A6C-8C95-F991E44B3C33}" presName="quadrant1" presStyleLbl="node1" presStyleIdx="0" presStyleCnt="4">
        <dgm:presLayoutVars>
          <dgm:chMax val="1"/>
          <dgm:bulletEnabled val="1"/>
        </dgm:presLayoutVars>
      </dgm:prSet>
      <dgm:spPr/>
    </dgm:pt>
    <dgm:pt modelId="{8A520B7A-3956-4443-BFEB-6D8B234978AD}" type="pres">
      <dgm:prSet presAssocID="{627768BC-2418-4A6C-8C95-F991E44B3C33}" presName="quadrant2" presStyleLbl="node1" presStyleIdx="1" presStyleCnt="4">
        <dgm:presLayoutVars>
          <dgm:chMax val="1"/>
          <dgm:bulletEnabled val="1"/>
        </dgm:presLayoutVars>
      </dgm:prSet>
      <dgm:spPr/>
    </dgm:pt>
    <dgm:pt modelId="{5C44245E-D7D2-4BDE-A201-F1391E741449}" type="pres">
      <dgm:prSet presAssocID="{627768BC-2418-4A6C-8C95-F991E44B3C33}" presName="quadrant3" presStyleLbl="node1" presStyleIdx="2" presStyleCnt="4">
        <dgm:presLayoutVars>
          <dgm:chMax val="1"/>
          <dgm:bulletEnabled val="1"/>
        </dgm:presLayoutVars>
      </dgm:prSet>
      <dgm:spPr/>
    </dgm:pt>
    <dgm:pt modelId="{A6F5BD9C-52E3-4641-A309-DB45A5C8FA83}" type="pres">
      <dgm:prSet presAssocID="{627768BC-2418-4A6C-8C95-F991E44B3C33}" presName="quadrant4" presStyleLbl="node1" presStyleIdx="3" presStyleCnt="4">
        <dgm:presLayoutVars>
          <dgm:chMax val="1"/>
          <dgm:bulletEnabled val="1"/>
        </dgm:presLayoutVars>
      </dgm:prSet>
      <dgm:spPr/>
    </dgm:pt>
    <dgm:pt modelId="{9F157F06-7BB7-450C-83B8-4C9E3079D28E}" type="pres">
      <dgm:prSet presAssocID="{627768BC-2418-4A6C-8C95-F991E44B3C33}" presName="quadrantPlaceholder" presStyleCnt="0"/>
      <dgm:spPr/>
    </dgm:pt>
    <dgm:pt modelId="{B4AABD8F-28DF-4138-8F92-FDA5B94EF63B}" type="pres">
      <dgm:prSet presAssocID="{627768BC-2418-4A6C-8C95-F991E44B3C33}" presName="center1" presStyleLbl="fgShp" presStyleIdx="0" presStyleCnt="2"/>
      <dgm:spPr/>
    </dgm:pt>
    <dgm:pt modelId="{8941A228-9719-41BF-8748-B898B0F2972E}" type="pres">
      <dgm:prSet presAssocID="{627768BC-2418-4A6C-8C95-F991E44B3C33}" presName="center2" presStyleLbl="fgShp" presStyleIdx="1" presStyleCnt="2"/>
      <dgm:spPr/>
    </dgm:pt>
  </dgm:ptLst>
  <dgm:cxnLst>
    <dgm:cxn modelId="{388B402D-AC6C-480E-90DE-6B2FA6B86C59}" srcId="{627768BC-2418-4A6C-8C95-F991E44B3C33}" destId="{4F9876AE-FC5E-4939-9EB8-D09FA39F31A4}" srcOrd="0" destOrd="0" parTransId="{C976CA0A-767F-4B15-8AF2-1CF65312E6BD}" sibTransId="{2A216FF8-F935-4CBA-9A61-0BA484FC60A4}"/>
    <dgm:cxn modelId="{F6BE9749-89B0-4A53-976B-4A84AA3FE7F8}" srcId="{627768BC-2418-4A6C-8C95-F991E44B3C33}" destId="{8DECA95F-FA5F-4C9B-BE6A-EA287EECC880}" srcOrd="3" destOrd="0" parTransId="{9A203C2B-158E-43BB-8C5C-DBCCFE2183E8}" sibTransId="{66D059E1-63D0-44E4-8C38-11E78B957A31}"/>
    <dgm:cxn modelId="{A5CA8770-9D8D-42CE-83E2-01A0628535DC}" type="presOf" srcId="{23209AA8-0111-4340-942B-BBE0926E4BF9}" destId="{5C44245E-D7D2-4BDE-A201-F1391E741449}" srcOrd="0" destOrd="0" presId="urn:microsoft.com/office/officeart/2005/8/layout/cycle4"/>
    <dgm:cxn modelId="{C03F3E57-8656-4FFC-A872-4F613FDC8947}" srcId="{627768BC-2418-4A6C-8C95-F991E44B3C33}" destId="{04FB3979-29F0-4F56-A7B4-4E3506B9DE06}" srcOrd="1" destOrd="0" parTransId="{F5B221BD-B6DB-4E70-A0A9-D9E6794F5291}" sibTransId="{414FF185-7EC7-4169-A38F-FDD804E02F23}"/>
    <dgm:cxn modelId="{E7C86559-A76C-46C5-B247-4218F9E00001}" type="presOf" srcId="{8DECA95F-FA5F-4C9B-BE6A-EA287EECC880}" destId="{A6F5BD9C-52E3-4641-A309-DB45A5C8FA83}" srcOrd="0" destOrd="0" presId="urn:microsoft.com/office/officeart/2005/8/layout/cycle4"/>
    <dgm:cxn modelId="{E89D4985-640C-42F2-94BE-C09807C6DFE4}" type="presOf" srcId="{4F9876AE-FC5E-4939-9EB8-D09FA39F31A4}" destId="{339F640E-5FE5-4217-8D4C-B031522E89A4}" srcOrd="0" destOrd="0" presId="urn:microsoft.com/office/officeart/2005/8/layout/cycle4"/>
    <dgm:cxn modelId="{9D75D9E6-515B-4133-883D-ECFA57BDD48E}" type="presOf" srcId="{627768BC-2418-4A6C-8C95-F991E44B3C33}" destId="{D8400043-A607-46AD-978A-7A55FB6D1289}" srcOrd="0" destOrd="0" presId="urn:microsoft.com/office/officeart/2005/8/layout/cycle4"/>
    <dgm:cxn modelId="{90C24FE8-6D20-4DDF-AD63-7964286C8520}" srcId="{627768BC-2418-4A6C-8C95-F991E44B3C33}" destId="{23209AA8-0111-4340-942B-BBE0926E4BF9}" srcOrd="2" destOrd="0" parTransId="{0FD31CEB-1D6E-4C57-9F6F-4BA10B2B40C3}" sibTransId="{B8562BB8-C3CE-497F-8A1B-9836D49B4F20}"/>
    <dgm:cxn modelId="{6AF435FE-6584-4F33-A198-3EE4C4D6D217}" type="presOf" srcId="{04FB3979-29F0-4F56-A7B4-4E3506B9DE06}" destId="{8A520B7A-3956-4443-BFEB-6D8B234978AD}" srcOrd="0" destOrd="0" presId="urn:microsoft.com/office/officeart/2005/8/layout/cycle4"/>
    <dgm:cxn modelId="{ADF16053-11BC-40E8-9E4B-88628D48DE08}" type="presParOf" srcId="{D8400043-A607-46AD-978A-7A55FB6D1289}" destId="{FE1CA4B7-AAE8-4639-8471-951B1C7FDE8E}" srcOrd="0" destOrd="0" presId="urn:microsoft.com/office/officeart/2005/8/layout/cycle4"/>
    <dgm:cxn modelId="{59B8B76F-3116-4B21-BEC0-AAFB545B7BB7}" type="presParOf" srcId="{FE1CA4B7-AAE8-4639-8471-951B1C7FDE8E}" destId="{1334D031-A654-411F-BE61-33BD03D9348C}" srcOrd="0" destOrd="0" presId="urn:microsoft.com/office/officeart/2005/8/layout/cycle4"/>
    <dgm:cxn modelId="{7A565FB5-D262-4F37-AA18-CDC13B545B3F}" type="presParOf" srcId="{D8400043-A607-46AD-978A-7A55FB6D1289}" destId="{93A67CFF-B3DC-44CE-8D8A-643F5729406B}" srcOrd="1" destOrd="0" presId="urn:microsoft.com/office/officeart/2005/8/layout/cycle4"/>
    <dgm:cxn modelId="{372DF0F2-4EB9-4166-B6FD-C34C4EB7C893}" type="presParOf" srcId="{93A67CFF-B3DC-44CE-8D8A-643F5729406B}" destId="{339F640E-5FE5-4217-8D4C-B031522E89A4}" srcOrd="0" destOrd="0" presId="urn:microsoft.com/office/officeart/2005/8/layout/cycle4"/>
    <dgm:cxn modelId="{1F9AF6E1-B9F0-429B-9248-F1124B19E6A4}" type="presParOf" srcId="{93A67CFF-B3DC-44CE-8D8A-643F5729406B}" destId="{8A520B7A-3956-4443-BFEB-6D8B234978AD}" srcOrd="1" destOrd="0" presId="urn:microsoft.com/office/officeart/2005/8/layout/cycle4"/>
    <dgm:cxn modelId="{62D83FE2-5020-42C6-83EE-6232BC1C7C65}" type="presParOf" srcId="{93A67CFF-B3DC-44CE-8D8A-643F5729406B}" destId="{5C44245E-D7D2-4BDE-A201-F1391E741449}" srcOrd="2" destOrd="0" presId="urn:microsoft.com/office/officeart/2005/8/layout/cycle4"/>
    <dgm:cxn modelId="{E5C26C25-D8A9-49A5-87CA-37F8CC503318}" type="presParOf" srcId="{93A67CFF-B3DC-44CE-8D8A-643F5729406B}" destId="{A6F5BD9C-52E3-4641-A309-DB45A5C8FA83}" srcOrd="3" destOrd="0" presId="urn:microsoft.com/office/officeart/2005/8/layout/cycle4"/>
    <dgm:cxn modelId="{3644751A-56F1-4896-A1F5-EADB60588C65}" type="presParOf" srcId="{93A67CFF-B3DC-44CE-8D8A-643F5729406B}" destId="{9F157F06-7BB7-450C-83B8-4C9E3079D28E}" srcOrd="4" destOrd="0" presId="urn:microsoft.com/office/officeart/2005/8/layout/cycle4"/>
    <dgm:cxn modelId="{87BFCDD9-6150-402E-A5D1-4544A2ABED29}" type="presParOf" srcId="{D8400043-A607-46AD-978A-7A55FB6D1289}" destId="{B4AABD8F-28DF-4138-8F92-FDA5B94EF63B}" srcOrd="2" destOrd="0" presId="urn:microsoft.com/office/officeart/2005/8/layout/cycle4"/>
    <dgm:cxn modelId="{A3388F24-4B57-4354-BB22-EFA4174A599D}" type="presParOf" srcId="{D8400043-A607-46AD-978A-7A55FB6D1289}" destId="{8941A228-9719-41BF-8748-B898B0F2972E}"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E7399EC-3037-455B-B324-80AA2E91DD59}"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D60CBF45-61A0-47BE-8226-1C45FA4A7F0D}">
      <dgm:prSet/>
      <dgm:spPr/>
      <dgm:t>
        <a:bodyPr/>
        <a:lstStyle/>
        <a:p>
          <a:r>
            <a:rPr lang="en-GB" dirty="0"/>
            <a:t>Each experiment has its own objectives, its own parameters, its own sources of variance</a:t>
          </a:r>
          <a:endParaRPr lang="en-US" dirty="0"/>
        </a:p>
      </dgm:t>
    </dgm:pt>
    <dgm:pt modelId="{52BC92D2-DBEE-477E-9F76-D27A1EB9D1F4}" type="parTrans" cxnId="{CFDE4764-2902-4E54-AC63-3A53156A19C0}">
      <dgm:prSet/>
      <dgm:spPr/>
      <dgm:t>
        <a:bodyPr/>
        <a:lstStyle/>
        <a:p>
          <a:endParaRPr lang="en-US"/>
        </a:p>
      </dgm:t>
    </dgm:pt>
    <dgm:pt modelId="{63CF3E7D-66BC-4501-ACA7-7C34774AF103}" type="sibTrans" cxnId="{CFDE4764-2902-4E54-AC63-3A53156A19C0}">
      <dgm:prSet/>
      <dgm:spPr/>
      <dgm:t>
        <a:bodyPr/>
        <a:lstStyle/>
        <a:p>
          <a:endParaRPr lang="en-US"/>
        </a:p>
      </dgm:t>
    </dgm:pt>
    <dgm:pt modelId="{AFE5C2B2-C322-4EFE-801E-103E29885D92}">
      <dgm:prSet/>
      <dgm:spPr/>
      <dgm:t>
        <a:bodyPr/>
        <a:lstStyle/>
        <a:p>
          <a:r>
            <a:rPr lang="en-GB" dirty="0"/>
            <a:t>Copying a previous design without considering your own needs risks underpowering or overpowering</a:t>
          </a:r>
          <a:endParaRPr lang="en-US" dirty="0"/>
        </a:p>
      </dgm:t>
    </dgm:pt>
    <dgm:pt modelId="{A5724675-3482-4C7E-8A02-1C85C58CAC30}" type="parTrans" cxnId="{A5FC84A1-B115-430A-BD4B-43D42D0AC856}">
      <dgm:prSet/>
      <dgm:spPr/>
      <dgm:t>
        <a:bodyPr/>
        <a:lstStyle/>
        <a:p>
          <a:endParaRPr lang="en-US"/>
        </a:p>
      </dgm:t>
    </dgm:pt>
    <dgm:pt modelId="{F8597201-3DB9-4DA1-8AF8-4E4CC1DFC89A}" type="sibTrans" cxnId="{A5FC84A1-B115-430A-BD4B-43D42D0AC856}">
      <dgm:prSet/>
      <dgm:spPr/>
      <dgm:t>
        <a:bodyPr/>
        <a:lstStyle/>
        <a:p>
          <a:endParaRPr lang="en-US"/>
        </a:p>
      </dgm:t>
    </dgm:pt>
    <dgm:pt modelId="{A484A4BB-D33D-49A0-AF7C-1CF0FFB4E332}" type="pres">
      <dgm:prSet presAssocID="{3E7399EC-3037-455B-B324-80AA2E91DD59}" presName="linear" presStyleCnt="0">
        <dgm:presLayoutVars>
          <dgm:animLvl val="lvl"/>
          <dgm:resizeHandles val="exact"/>
        </dgm:presLayoutVars>
      </dgm:prSet>
      <dgm:spPr/>
    </dgm:pt>
    <dgm:pt modelId="{DAFBD172-FCB5-4D77-A1E4-1EE8903A2BFB}" type="pres">
      <dgm:prSet presAssocID="{D60CBF45-61A0-47BE-8226-1C45FA4A7F0D}" presName="parentText" presStyleLbl="node1" presStyleIdx="0" presStyleCnt="2">
        <dgm:presLayoutVars>
          <dgm:chMax val="0"/>
          <dgm:bulletEnabled val="1"/>
        </dgm:presLayoutVars>
      </dgm:prSet>
      <dgm:spPr/>
    </dgm:pt>
    <dgm:pt modelId="{6EE6467B-6104-4E0D-A255-524040114682}" type="pres">
      <dgm:prSet presAssocID="{63CF3E7D-66BC-4501-ACA7-7C34774AF103}" presName="spacer" presStyleCnt="0"/>
      <dgm:spPr/>
    </dgm:pt>
    <dgm:pt modelId="{F90CB66B-0C9D-45AF-9337-82CA43A65345}" type="pres">
      <dgm:prSet presAssocID="{AFE5C2B2-C322-4EFE-801E-103E29885D92}" presName="parentText" presStyleLbl="node1" presStyleIdx="1" presStyleCnt="2">
        <dgm:presLayoutVars>
          <dgm:chMax val="0"/>
          <dgm:bulletEnabled val="1"/>
        </dgm:presLayoutVars>
      </dgm:prSet>
      <dgm:spPr/>
    </dgm:pt>
  </dgm:ptLst>
  <dgm:cxnLst>
    <dgm:cxn modelId="{CFDE4764-2902-4E54-AC63-3A53156A19C0}" srcId="{3E7399EC-3037-455B-B324-80AA2E91DD59}" destId="{D60CBF45-61A0-47BE-8226-1C45FA4A7F0D}" srcOrd="0" destOrd="0" parTransId="{52BC92D2-DBEE-477E-9F76-D27A1EB9D1F4}" sibTransId="{63CF3E7D-66BC-4501-ACA7-7C34774AF103}"/>
    <dgm:cxn modelId="{CB5EF38D-7581-44C9-A099-C1D6B653C61B}" type="presOf" srcId="{3E7399EC-3037-455B-B324-80AA2E91DD59}" destId="{A484A4BB-D33D-49A0-AF7C-1CF0FFB4E332}" srcOrd="0" destOrd="0" presId="urn:microsoft.com/office/officeart/2005/8/layout/vList2"/>
    <dgm:cxn modelId="{A5FC84A1-B115-430A-BD4B-43D42D0AC856}" srcId="{3E7399EC-3037-455B-B324-80AA2E91DD59}" destId="{AFE5C2B2-C322-4EFE-801E-103E29885D92}" srcOrd="1" destOrd="0" parTransId="{A5724675-3482-4C7E-8A02-1C85C58CAC30}" sibTransId="{F8597201-3DB9-4DA1-8AF8-4E4CC1DFC89A}"/>
    <dgm:cxn modelId="{32F1EEAD-6C65-4314-9DAA-26A65BA127D0}" type="presOf" srcId="{D60CBF45-61A0-47BE-8226-1C45FA4A7F0D}" destId="{DAFBD172-FCB5-4D77-A1E4-1EE8903A2BFB}" srcOrd="0" destOrd="0" presId="urn:microsoft.com/office/officeart/2005/8/layout/vList2"/>
    <dgm:cxn modelId="{7FA4C0E1-0B8D-4BD6-9957-2E6B2EBE3E1A}" type="presOf" srcId="{AFE5C2B2-C322-4EFE-801E-103E29885D92}" destId="{F90CB66B-0C9D-45AF-9337-82CA43A65345}" srcOrd="0" destOrd="0" presId="urn:microsoft.com/office/officeart/2005/8/layout/vList2"/>
    <dgm:cxn modelId="{42DF043F-B80D-48FD-97F5-96678F39A789}" type="presParOf" srcId="{A484A4BB-D33D-49A0-AF7C-1CF0FFB4E332}" destId="{DAFBD172-FCB5-4D77-A1E4-1EE8903A2BFB}" srcOrd="0" destOrd="0" presId="urn:microsoft.com/office/officeart/2005/8/layout/vList2"/>
    <dgm:cxn modelId="{0328D9AA-BFDB-4EB2-9D04-8FCD7B480E21}" type="presParOf" srcId="{A484A4BB-D33D-49A0-AF7C-1CF0FFB4E332}" destId="{6EE6467B-6104-4E0D-A255-524040114682}" srcOrd="1" destOrd="0" presId="urn:microsoft.com/office/officeart/2005/8/layout/vList2"/>
    <dgm:cxn modelId="{7AEA380B-DEE1-4EB0-8F65-3EB90AE900C7}" type="presParOf" srcId="{A484A4BB-D33D-49A0-AF7C-1CF0FFB4E332}" destId="{F90CB66B-0C9D-45AF-9337-82CA43A65345}"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74885F-C149-4BFE-9E35-591E8630193A}">
      <dsp:nvSpPr>
        <dsp:cNvPr id="0" name=""/>
        <dsp:cNvSpPr/>
      </dsp:nvSpPr>
      <dsp:spPr>
        <a:xfrm>
          <a:off x="3323664" y="834988"/>
          <a:ext cx="643158" cy="91440"/>
        </a:xfrm>
        <a:custGeom>
          <a:avLst/>
          <a:gdLst/>
          <a:ahLst/>
          <a:cxnLst/>
          <a:rect l="0" t="0" r="0" b="0"/>
          <a:pathLst>
            <a:path>
              <a:moveTo>
                <a:pt x="0" y="45720"/>
              </a:moveTo>
              <a:lnTo>
                <a:pt x="643158"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628399" y="877339"/>
        <a:ext cx="33687" cy="6737"/>
      </dsp:txXfrm>
    </dsp:sp>
    <dsp:sp modelId="{9A7EF9C5-D8D9-4A42-BA95-0A26B00ACF1C}">
      <dsp:nvSpPr>
        <dsp:cNvPr id="0" name=""/>
        <dsp:cNvSpPr/>
      </dsp:nvSpPr>
      <dsp:spPr>
        <a:xfrm>
          <a:off x="396080" y="1893"/>
          <a:ext cx="2929383" cy="1757630"/>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542" tIns="150673" rIns="143542" bIns="150673" numCol="1" spcCol="1270" anchor="ctr" anchorCtr="0">
          <a:noAutofit/>
        </a:bodyPr>
        <a:lstStyle/>
        <a:p>
          <a:pPr marL="0" lvl="0" indent="0" algn="ctr" defTabSz="1155700">
            <a:lnSpc>
              <a:spcPct val="90000"/>
            </a:lnSpc>
            <a:spcBef>
              <a:spcPct val="0"/>
            </a:spcBef>
            <a:spcAft>
              <a:spcPct val="35000"/>
            </a:spcAft>
            <a:buNone/>
          </a:pPr>
          <a:r>
            <a:rPr lang="en-GB" sz="2600" kern="1200" dirty="0"/>
            <a:t>How to think about sample size</a:t>
          </a:r>
          <a:endParaRPr lang="en-US" sz="2600" kern="1200" dirty="0"/>
        </a:p>
      </dsp:txBody>
      <dsp:txXfrm>
        <a:off x="396080" y="1893"/>
        <a:ext cx="2929383" cy="1757630"/>
      </dsp:txXfrm>
    </dsp:sp>
    <dsp:sp modelId="{AFE98FB9-5370-40A2-8717-7DB18A3616A1}">
      <dsp:nvSpPr>
        <dsp:cNvPr id="0" name=""/>
        <dsp:cNvSpPr/>
      </dsp:nvSpPr>
      <dsp:spPr>
        <a:xfrm>
          <a:off x="6926806" y="834988"/>
          <a:ext cx="643158" cy="91440"/>
        </a:xfrm>
        <a:custGeom>
          <a:avLst/>
          <a:gdLst/>
          <a:ahLst/>
          <a:cxnLst/>
          <a:rect l="0" t="0" r="0" b="0"/>
          <a:pathLst>
            <a:path>
              <a:moveTo>
                <a:pt x="0" y="45720"/>
              </a:moveTo>
              <a:lnTo>
                <a:pt x="643158" y="45720"/>
              </a:lnTo>
            </a:path>
          </a:pathLst>
        </a:custGeom>
        <a:noFill/>
        <a:ln w="1270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7231541" y="877339"/>
        <a:ext cx="33687" cy="6737"/>
      </dsp:txXfrm>
    </dsp:sp>
    <dsp:sp modelId="{E5D81324-DA93-4178-B0FC-195D752C5CEC}">
      <dsp:nvSpPr>
        <dsp:cNvPr id="0" name=""/>
        <dsp:cNvSpPr/>
      </dsp:nvSpPr>
      <dsp:spPr>
        <a:xfrm>
          <a:off x="3999222" y="1893"/>
          <a:ext cx="2929383" cy="1757630"/>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542" tIns="150673" rIns="143542" bIns="150673" numCol="1" spcCol="1270" anchor="ctr" anchorCtr="0">
          <a:noAutofit/>
        </a:bodyPr>
        <a:lstStyle/>
        <a:p>
          <a:pPr marL="0" lvl="0" indent="0" algn="ctr" defTabSz="1155700">
            <a:lnSpc>
              <a:spcPct val="90000"/>
            </a:lnSpc>
            <a:spcBef>
              <a:spcPct val="0"/>
            </a:spcBef>
            <a:spcAft>
              <a:spcPct val="35000"/>
            </a:spcAft>
            <a:buNone/>
          </a:pPr>
          <a:r>
            <a:rPr lang="en-GB" sz="2600" kern="1200"/>
            <a:t>Revision of hypothesis testing / estimation</a:t>
          </a:r>
          <a:endParaRPr lang="en-US" sz="2600" kern="1200"/>
        </a:p>
      </dsp:txBody>
      <dsp:txXfrm>
        <a:off x="3999222" y="1893"/>
        <a:ext cx="2929383" cy="1757630"/>
      </dsp:txXfrm>
    </dsp:sp>
    <dsp:sp modelId="{2BAB0414-729B-4A45-929F-2CD1683AD891}">
      <dsp:nvSpPr>
        <dsp:cNvPr id="0" name=""/>
        <dsp:cNvSpPr/>
      </dsp:nvSpPr>
      <dsp:spPr>
        <a:xfrm>
          <a:off x="1860772" y="1757723"/>
          <a:ext cx="7206284" cy="643158"/>
        </a:xfrm>
        <a:custGeom>
          <a:avLst/>
          <a:gdLst/>
          <a:ahLst/>
          <a:cxnLst/>
          <a:rect l="0" t="0" r="0" b="0"/>
          <a:pathLst>
            <a:path>
              <a:moveTo>
                <a:pt x="7206284" y="0"/>
              </a:moveTo>
              <a:lnTo>
                <a:pt x="7206284" y="338679"/>
              </a:lnTo>
              <a:lnTo>
                <a:pt x="0" y="338679"/>
              </a:lnTo>
              <a:lnTo>
                <a:pt x="0" y="643158"/>
              </a:lnTo>
            </a:path>
          </a:pathLst>
        </a:custGeom>
        <a:noFill/>
        <a:ln w="1270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82971" y="2075933"/>
        <a:ext cx="361885" cy="6737"/>
      </dsp:txXfrm>
    </dsp:sp>
    <dsp:sp modelId="{9B7DD5EC-D2AB-4D72-B005-90022C36B7BF}">
      <dsp:nvSpPr>
        <dsp:cNvPr id="0" name=""/>
        <dsp:cNvSpPr/>
      </dsp:nvSpPr>
      <dsp:spPr>
        <a:xfrm>
          <a:off x="7602364" y="1893"/>
          <a:ext cx="2929383" cy="1757630"/>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542" tIns="150673" rIns="143542" bIns="150673" numCol="1" spcCol="1270" anchor="ctr" anchorCtr="0">
          <a:noAutofit/>
        </a:bodyPr>
        <a:lstStyle/>
        <a:p>
          <a:pPr marL="0" lvl="0" indent="0" algn="ctr" defTabSz="1155700">
            <a:lnSpc>
              <a:spcPct val="90000"/>
            </a:lnSpc>
            <a:spcBef>
              <a:spcPct val="0"/>
            </a:spcBef>
            <a:spcAft>
              <a:spcPct val="35000"/>
            </a:spcAft>
            <a:buNone/>
          </a:pPr>
          <a:r>
            <a:rPr lang="en-GB" sz="2600" kern="1200"/>
            <a:t>Calculations for precision and power</a:t>
          </a:r>
          <a:endParaRPr lang="en-US" sz="2600" kern="1200"/>
        </a:p>
      </dsp:txBody>
      <dsp:txXfrm>
        <a:off x="7602364" y="1893"/>
        <a:ext cx="2929383" cy="1757630"/>
      </dsp:txXfrm>
    </dsp:sp>
    <dsp:sp modelId="{1EFFF9B3-8C33-4EA7-A139-2ADD8E2B4A6D}">
      <dsp:nvSpPr>
        <dsp:cNvPr id="0" name=""/>
        <dsp:cNvSpPr/>
      </dsp:nvSpPr>
      <dsp:spPr>
        <a:xfrm>
          <a:off x="3323664" y="3266376"/>
          <a:ext cx="643158" cy="91440"/>
        </a:xfrm>
        <a:custGeom>
          <a:avLst/>
          <a:gdLst/>
          <a:ahLst/>
          <a:cxnLst/>
          <a:rect l="0" t="0" r="0" b="0"/>
          <a:pathLst>
            <a:path>
              <a:moveTo>
                <a:pt x="0" y="45720"/>
              </a:moveTo>
              <a:lnTo>
                <a:pt x="643158" y="45720"/>
              </a:lnTo>
            </a:path>
          </a:pathLst>
        </a:custGeom>
        <a:noFill/>
        <a:ln w="1270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628399" y="3308728"/>
        <a:ext cx="33687" cy="6737"/>
      </dsp:txXfrm>
    </dsp:sp>
    <dsp:sp modelId="{A8214724-FB73-462E-AD36-84684DF498A5}">
      <dsp:nvSpPr>
        <dsp:cNvPr id="0" name=""/>
        <dsp:cNvSpPr/>
      </dsp:nvSpPr>
      <dsp:spPr>
        <a:xfrm>
          <a:off x="396080" y="2433281"/>
          <a:ext cx="2929383" cy="1757630"/>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542" tIns="150673" rIns="143542" bIns="150673" numCol="1" spcCol="1270" anchor="ctr" anchorCtr="0">
          <a:noAutofit/>
        </a:bodyPr>
        <a:lstStyle/>
        <a:p>
          <a:pPr marL="0" lvl="0" indent="0" algn="ctr" defTabSz="1155700">
            <a:lnSpc>
              <a:spcPct val="90000"/>
            </a:lnSpc>
            <a:spcBef>
              <a:spcPct val="0"/>
            </a:spcBef>
            <a:spcAft>
              <a:spcPct val="35000"/>
            </a:spcAft>
            <a:buNone/>
          </a:pPr>
          <a:r>
            <a:rPr lang="en-GB" sz="2600" kern="1200" dirty="0"/>
            <a:t>Where do we get our inputs</a:t>
          </a:r>
          <a:endParaRPr lang="en-US" sz="2600" kern="1200" dirty="0"/>
        </a:p>
      </dsp:txBody>
      <dsp:txXfrm>
        <a:off x="396080" y="2433281"/>
        <a:ext cx="2929383" cy="1757630"/>
      </dsp:txXfrm>
    </dsp:sp>
    <dsp:sp modelId="{90FAC624-2236-432F-895B-AD3BCF638452}">
      <dsp:nvSpPr>
        <dsp:cNvPr id="0" name=""/>
        <dsp:cNvSpPr/>
      </dsp:nvSpPr>
      <dsp:spPr>
        <a:xfrm>
          <a:off x="6926806" y="3266376"/>
          <a:ext cx="643158" cy="91440"/>
        </a:xfrm>
        <a:custGeom>
          <a:avLst/>
          <a:gdLst/>
          <a:ahLst/>
          <a:cxnLst/>
          <a:rect l="0" t="0" r="0" b="0"/>
          <a:pathLst>
            <a:path>
              <a:moveTo>
                <a:pt x="0" y="45720"/>
              </a:moveTo>
              <a:lnTo>
                <a:pt x="643158" y="45720"/>
              </a:lnTo>
            </a:path>
          </a:pathLst>
        </a:custGeom>
        <a:noFill/>
        <a:ln w="1270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231541" y="3308728"/>
        <a:ext cx="33687" cy="6737"/>
      </dsp:txXfrm>
    </dsp:sp>
    <dsp:sp modelId="{0DEB2C48-82BE-47FF-9025-D541AD80ECE4}">
      <dsp:nvSpPr>
        <dsp:cNvPr id="0" name=""/>
        <dsp:cNvSpPr/>
      </dsp:nvSpPr>
      <dsp:spPr>
        <a:xfrm>
          <a:off x="3999222" y="2433281"/>
          <a:ext cx="2929383" cy="1757630"/>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542" tIns="150673" rIns="143542" bIns="150673" numCol="1" spcCol="1270" anchor="ctr" anchorCtr="0">
          <a:noAutofit/>
        </a:bodyPr>
        <a:lstStyle/>
        <a:p>
          <a:pPr marL="0" lvl="0" indent="0" algn="ctr" defTabSz="1155700">
            <a:lnSpc>
              <a:spcPct val="90000"/>
            </a:lnSpc>
            <a:spcBef>
              <a:spcPct val="0"/>
            </a:spcBef>
            <a:spcAft>
              <a:spcPct val="35000"/>
            </a:spcAft>
            <a:buNone/>
          </a:pPr>
          <a:r>
            <a:rPr lang="en-GB" sz="2600" kern="1200"/>
            <a:t>Unit of experiment and its implications</a:t>
          </a:r>
          <a:endParaRPr lang="en-US" sz="2600" kern="1200"/>
        </a:p>
      </dsp:txBody>
      <dsp:txXfrm>
        <a:off x="3999222" y="2433281"/>
        <a:ext cx="2929383" cy="1757630"/>
      </dsp:txXfrm>
    </dsp:sp>
    <dsp:sp modelId="{1D5FB2C5-5768-471F-A385-B2363DA102FF}">
      <dsp:nvSpPr>
        <dsp:cNvPr id="0" name=""/>
        <dsp:cNvSpPr/>
      </dsp:nvSpPr>
      <dsp:spPr>
        <a:xfrm>
          <a:off x="7602364" y="2433281"/>
          <a:ext cx="2929383" cy="1757630"/>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3542" tIns="150673" rIns="143542" bIns="150673" numCol="1" spcCol="1270" anchor="ctr" anchorCtr="0">
          <a:noAutofit/>
        </a:bodyPr>
        <a:lstStyle/>
        <a:p>
          <a:pPr marL="0" lvl="0" indent="0" algn="ctr" defTabSz="1155700">
            <a:lnSpc>
              <a:spcPct val="90000"/>
            </a:lnSpc>
            <a:spcBef>
              <a:spcPct val="0"/>
            </a:spcBef>
            <a:spcAft>
              <a:spcPct val="35000"/>
            </a:spcAft>
            <a:buNone/>
          </a:pPr>
          <a:r>
            <a:rPr lang="en-GB" sz="2600" kern="1200"/>
            <a:t>Application to microbiome work</a:t>
          </a:r>
          <a:endParaRPr lang="en-US" sz="2600" kern="1200"/>
        </a:p>
      </dsp:txBody>
      <dsp:txXfrm>
        <a:off x="7602364" y="2433281"/>
        <a:ext cx="2929383" cy="17576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9F640E-5FE5-4217-8D4C-B031522E89A4}">
      <dsp:nvSpPr>
        <dsp:cNvPr id="0" name=""/>
        <dsp:cNvSpPr/>
      </dsp:nvSpPr>
      <dsp:spPr>
        <a:xfrm>
          <a:off x="1055007" y="228061"/>
          <a:ext cx="1732464" cy="1732464"/>
        </a:xfrm>
        <a:prstGeom prst="pieWedg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GB" sz="1400" b="1" kern="1200" dirty="0"/>
            <a:t>Power</a:t>
          </a:r>
        </a:p>
        <a:p>
          <a:pPr marL="0" lvl="0" indent="0" algn="ctr" defTabSz="622300">
            <a:lnSpc>
              <a:spcPct val="90000"/>
            </a:lnSpc>
            <a:spcBef>
              <a:spcPct val="0"/>
            </a:spcBef>
            <a:spcAft>
              <a:spcPct val="35000"/>
            </a:spcAft>
            <a:buNone/>
          </a:pPr>
          <a:r>
            <a:rPr lang="en-GB" sz="1400" kern="1200" dirty="0"/>
            <a:t>(probability of detecting effect if real)</a:t>
          </a:r>
        </a:p>
      </dsp:txBody>
      <dsp:txXfrm>
        <a:off x="1562434" y="735488"/>
        <a:ext cx="1225037" cy="1225037"/>
      </dsp:txXfrm>
    </dsp:sp>
    <dsp:sp modelId="{8A520B7A-3956-4443-BFEB-6D8B234978AD}">
      <dsp:nvSpPr>
        <dsp:cNvPr id="0" name=""/>
        <dsp:cNvSpPr/>
      </dsp:nvSpPr>
      <dsp:spPr>
        <a:xfrm rot="5400000">
          <a:off x="2867492" y="228061"/>
          <a:ext cx="1732464" cy="1732464"/>
        </a:xfrm>
        <a:prstGeom prst="pieWedg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GB" sz="1400" b="1" kern="1200" dirty="0"/>
            <a:t>Standardised Effect size </a:t>
          </a:r>
        </a:p>
        <a:p>
          <a:pPr marL="0" lvl="0" indent="0" algn="ctr" defTabSz="622300">
            <a:lnSpc>
              <a:spcPct val="90000"/>
            </a:lnSpc>
            <a:spcBef>
              <a:spcPct val="0"/>
            </a:spcBef>
            <a:spcAft>
              <a:spcPct val="35000"/>
            </a:spcAft>
            <a:buNone/>
          </a:pPr>
          <a:r>
            <a:rPr lang="en-GB" sz="1400" kern="1200" dirty="0"/>
            <a:t>(Cohens d or Cohens h etc)</a:t>
          </a:r>
        </a:p>
      </dsp:txBody>
      <dsp:txXfrm rot="-5400000">
        <a:off x="2867492" y="735488"/>
        <a:ext cx="1225037" cy="1225037"/>
      </dsp:txXfrm>
    </dsp:sp>
    <dsp:sp modelId="{5C44245E-D7D2-4BDE-A201-F1391E741449}">
      <dsp:nvSpPr>
        <dsp:cNvPr id="0" name=""/>
        <dsp:cNvSpPr/>
      </dsp:nvSpPr>
      <dsp:spPr>
        <a:xfrm rot="10800000">
          <a:off x="2867492" y="2040546"/>
          <a:ext cx="1732464" cy="1732464"/>
        </a:xfrm>
        <a:prstGeom prst="pieWedg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GB" sz="1400" b="1" kern="1200" dirty="0"/>
            <a:t>Risk of false positive</a:t>
          </a:r>
        </a:p>
        <a:p>
          <a:pPr marL="0" lvl="0" indent="0" algn="ctr" defTabSz="622300">
            <a:lnSpc>
              <a:spcPct val="90000"/>
            </a:lnSpc>
            <a:spcBef>
              <a:spcPct val="0"/>
            </a:spcBef>
            <a:spcAft>
              <a:spcPct val="35000"/>
            </a:spcAft>
            <a:buNone/>
          </a:pPr>
          <a:r>
            <a:rPr lang="en-GB" sz="1400" kern="1200" dirty="0"/>
            <a:t>(size or FDR)</a:t>
          </a:r>
        </a:p>
      </dsp:txBody>
      <dsp:txXfrm rot="10800000">
        <a:off x="2867492" y="2040546"/>
        <a:ext cx="1225037" cy="1225037"/>
      </dsp:txXfrm>
    </dsp:sp>
    <dsp:sp modelId="{A6F5BD9C-52E3-4641-A309-DB45A5C8FA83}">
      <dsp:nvSpPr>
        <dsp:cNvPr id="0" name=""/>
        <dsp:cNvSpPr/>
      </dsp:nvSpPr>
      <dsp:spPr>
        <a:xfrm rot="16200000">
          <a:off x="1055007" y="2040546"/>
          <a:ext cx="1732464" cy="1732464"/>
        </a:xfrm>
        <a:prstGeom prst="pieWedg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n-GB" sz="1400" b="1" kern="1200" dirty="0"/>
            <a:t>Sample size</a:t>
          </a:r>
        </a:p>
        <a:p>
          <a:pPr marL="0" lvl="0" indent="0" algn="ctr" defTabSz="622300">
            <a:lnSpc>
              <a:spcPct val="90000"/>
            </a:lnSpc>
            <a:spcBef>
              <a:spcPct val="0"/>
            </a:spcBef>
            <a:spcAft>
              <a:spcPct val="35000"/>
            </a:spcAft>
            <a:buNone/>
          </a:pPr>
          <a:r>
            <a:rPr lang="en-GB" sz="1400" b="0" kern="1200" dirty="0"/>
            <a:t>(experimental units)</a:t>
          </a:r>
        </a:p>
      </dsp:txBody>
      <dsp:txXfrm rot="5400000">
        <a:off x="1562434" y="2040546"/>
        <a:ext cx="1225037" cy="1225037"/>
      </dsp:txXfrm>
    </dsp:sp>
    <dsp:sp modelId="{B4AABD8F-28DF-4138-8F92-FDA5B94EF63B}">
      <dsp:nvSpPr>
        <dsp:cNvPr id="0" name=""/>
        <dsp:cNvSpPr/>
      </dsp:nvSpPr>
      <dsp:spPr>
        <a:xfrm>
          <a:off x="2528401" y="1640439"/>
          <a:ext cx="598160" cy="520139"/>
        </a:xfrm>
        <a:prstGeom prst="circularArrow">
          <a:avLst/>
        </a:prstGeom>
        <a:solidFill>
          <a:schemeClr val="accent1">
            <a:tint val="6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941A228-9719-41BF-8748-B898B0F2972E}">
      <dsp:nvSpPr>
        <dsp:cNvPr id="0" name=""/>
        <dsp:cNvSpPr/>
      </dsp:nvSpPr>
      <dsp:spPr>
        <a:xfrm rot="10800000">
          <a:off x="2528401" y="1840493"/>
          <a:ext cx="598160" cy="520139"/>
        </a:xfrm>
        <a:prstGeom prst="circularArrow">
          <a:avLst/>
        </a:prstGeom>
        <a:solidFill>
          <a:schemeClr val="accent1">
            <a:tint val="6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FBD172-FCB5-4D77-A1E4-1EE8903A2BFB}">
      <dsp:nvSpPr>
        <dsp:cNvPr id="0" name=""/>
        <dsp:cNvSpPr/>
      </dsp:nvSpPr>
      <dsp:spPr>
        <a:xfrm>
          <a:off x="0" y="248742"/>
          <a:ext cx="6513603" cy="264069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kern="1200" dirty="0"/>
            <a:t>Each experiment has its own objectives, its own parameters, its own sources of variance</a:t>
          </a:r>
          <a:endParaRPr lang="en-US" sz="3700" kern="1200" dirty="0"/>
        </a:p>
      </dsp:txBody>
      <dsp:txXfrm>
        <a:off x="128908" y="377650"/>
        <a:ext cx="6255787" cy="2382874"/>
      </dsp:txXfrm>
    </dsp:sp>
    <dsp:sp modelId="{F90CB66B-0C9D-45AF-9337-82CA43A65345}">
      <dsp:nvSpPr>
        <dsp:cNvPr id="0" name=""/>
        <dsp:cNvSpPr/>
      </dsp:nvSpPr>
      <dsp:spPr>
        <a:xfrm>
          <a:off x="0" y="2995992"/>
          <a:ext cx="6513603" cy="2640690"/>
        </a:xfrm>
        <a:prstGeom prst="roundRect">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GB" sz="3700" kern="1200" dirty="0"/>
            <a:t>Copying a previous design without considering your own needs risks underpowering or overpowering</a:t>
          </a:r>
          <a:endParaRPr lang="en-US" sz="3700" kern="1200" dirty="0"/>
        </a:p>
      </dsp:txBody>
      <dsp:txXfrm>
        <a:off x="128908" y="3124900"/>
        <a:ext cx="6255787" cy="2382874"/>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3.png>
</file>

<file path=ppt/media/image14.png>
</file>

<file path=ppt/media/image15.svg>
</file>

<file path=ppt/media/image16.png>
</file>

<file path=ppt/media/image17.sv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FC1BB1-A711-4FAD-8EFB-216C7D9C2837}" type="datetimeFigureOut">
              <a:rPr lang="en-GB" smtClean="0"/>
              <a:t>07/12/2025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B816AB-4CD6-4490-B8F6-39337AF053D8}" type="slidenum">
              <a:rPr lang="en-GB" smtClean="0"/>
              <a:t>‹#›</a:t>
            </a:fld>
            <a:endParaRPr lang="en-GB"/>
          </a:p>
        </p:txBody>
      </p:sp>
    </p:spTree>
    <p:extLst>
      <p:ext uri="{BB962C8B-B14F-4D97-AF65-F5344CB8AC3E}">
        <p14:creationId xmlns:p14="http://schemas.microsoft.com/office/powerpoint/2010/main" val="2800445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CB816AB-4CD6-4490-B8F6-39337AF053D8}" type="slidenum">
              <a:rPr lang="en-GB" smtClean="0"/>
              <a:t>8</a:t>
            </a:fld>
            <a:endParaRPr lang="en-GB"/>
          </a:p>
        </p:txBody>
      </p:sp>
    </p:spTree>
    <p:extLst>
      <p:ext uri="{BB962C8B-B14F-4D97-AF65-F5344CB8AC3E}">
        <p14:creationId xmlns:p14="http://schemas.microsoft.com/office/powerpoint/2010/main" val="36361617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52</a:t>
            </a:fld>
            <a:endParaRPr lang="en-GB"/>
          </a:p>
        </p:txBody>
      </p:sp>
    </p:spTree>
    <p:extLst>
      <p:ext uri="{BB962C8B-B14F-4D97-AF65-F5344CB8AC3E}">
        <p14:creationId xmlns:p14="http://schemas.microsoft.com/office/powerpoint/2010/main" val="37613136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60</a:t>
            </a:fld>
            <a:endParaRPr lang="en-GB"/>
          </a:p>
        </p:txBody>
      </p:sp>
    </p:spTree>
    <p:extLst>
      <p:ext uri="{BB962C8B-B14F-4D97-AF65-F5344CB8AC3E}">
        <p14:creationId xmlns:p14="http://schemas.microsoft.com/office/powerpoint/2010/main" val="38101977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74</a:t>
            </a:fld>
            <a:endParaRPr lang="en-GB"/>
          </a:p>
        </p:txBody>
      </p:sp>
    </p:spTree>
    <p:extLst>
      <p:ext uri="{BB962C8B-B14F-4D97-AF65-F5344CB8AC3E}">
        <p14:creationId xmlns:p14="http://schemas.microsoft.com/office/powerpoint/2010/main" val="4358402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90</a:t>
            </a:fld>
            <a:endParaRPr lang="en-GB"/>
          </a:p>
        </p:txBody>
      </p:sp>
    </p:spTree>
    <p:extLst>
      <p:ext uri="{BB962C8B-B14F-4D97-AF65-F5344CB8AC3E}">
        <p14:creationId xmlns:p14="http://schemas.microsoft.com/office/powerpoint/2010/main" val="24852627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96</a:t>
            </a:fld>
            <a:endParaRPr lang="en-GB"/>
          </a:p>
        </p:txBody>
      </p:sp>
    </p:spTree>
    <p:extLst>
      <p:ext uri="{BB962C8B-B14F-4D97-AF65-F5344CB8AC3E}">
        <p14:creationId xmlns:p14="http://schemas.microsoft.com/office/powerpoint/2010/main" val="3522339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9</a:t>
            </a:fld>
            <a:endParaRPr lang="en-GB"/>
          </a:p>
        </p:txBody>
      </p:sp>
    </p:spTree>
    <p:extLst>
      <p:ext uri="{BB962C8B-B14F-4D97-AF65-F5344CB8AC3E}">
        <p14:creationId xmlns:p14="http://schemas.microsoft.com/office/powerpoint/2010/main" val="2048552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10</a:t>
            </a:fld>
            <a:endParaRPr lang="en-GB"/>
          </a:p>
        </p:txBody>
      </p:sp>
    </p:spTree>
    <p:extLst>
      <p:ext uri="{BB962C8B-B14F-4D97-AF65-F5344CB8AC3E}">
        <p14:creationId xmlns:p14="http://schemas.microsoft.com/office/powerpoint/2010/main" val="1152416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17</a:t>
            </a:fld>
            <a:endParaRPr lang="en-GB"/>
          </a:p>
        </p:txBody>
      </p:sp>
    </p:spTree>
    <p:extLst>
      <p:ext uri="{BB962C8B-B14F-4D97-AF65-F5344CB8AC3E}">
        <p14:creationId xmlns:p14="http://schemas.microsoft.com/office/powerpoint/2010/main" val="1593392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20</a:t>
            </a:fld>
            <a:endParaRPr lang="en-GB"/>
          </a:p>
        </p:txBody>
      </p:sp>
    </p:spTree>
    <p:extLst>
      <p:ext uri="{BB962C8B-B14F-4D97-AF65-F5344CB8AC3E}">
        <p14:creationId xmlns:p14="http://schemas.microsoft.com/office/powerpoint/2010/main" val="40849079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40</a:t>
            </a:fld>
            <a:endParaRPr lang="en-GB"/>
          </a:p>
        </p:txBody>
      </p:sp>
    </p:spTree>
    <p:extLst>
      <p:ext uri="{BB962C8B-B14F-4D97-AF65-F5344CB8AC3E}">
        <p14:creationId xmlns:p14="http://schemas.microsoft.com/office/powerpoint/2010/main" val="3022290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42</a:t>
            </a:fld>
            <a:endParaRPr lang="en-GB"/>
          </a:p>
        </p:txBody>
      </p:sp>
    </p:spTree>
    <p:extLst>
      <p:ext uri="{BB962C8B-B14F-4D97-AF65-F5344CB8AC3E}">
        <p14:creationId xmlns:p14="http://schemas.microsoft.com/office/powerpoint/2010/main" val="38532746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44</a:t>
            </a:fld>
            <a:endParaRPr lang="en-GB"/>
          </a:p>
        </p:txBody>
      </p:sp>
    </p:spTree>
    <p:extLst>
      <p:ext uri="{BB962C8B-B14F-4D97-AF65-F5344CB8AC3E}">
        <p14:creationId xmlns:p14="http://schemas.microsoft.com/office/powerpoint/2010/main" val="12411994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2F67860-33EB-4FFE-9946-B25859C1849A}" type="slidenum">
              <a:rPr lang="en-GB" smtClean="0"/>
              <a:t>46</a:t>
            </a:fld>
            <a:endParaRPr lang="en-GB"/>
          </a:p>
        </p:txBody>
      </p:sp>
    </p:spTree>
    <p:extLst>
      <p:ext uri="{BB962C8B-B14F-4D97-AF65-F5344CB8AC3E}">
        <p14:creationId xmlns:p14="http://schemas.microsoft.com/office/powerpoint/2010/main" val="20974559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BD993-EC40-1531-442F-750E5FE476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F50281F-4E80-A726-DE61-0F8263E252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FE5FBCC-DF26-BDF3-2C36-9BC3CC73E48B}"/>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5" name="Footer Placeholder 4">
            <a:extLst>
              <a:ext uri="{FF2B5EF4-FFF2-40B4-BE49-F238E27FC236}">
                <a16:creationId xmlns:a16="http://schemas.microsoft.com/office/drawing/2014/main" id="{7452A861-8D73-CE28-B760-06D51FE50E7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2F10E46-44E2-16A8-9BF3-2ECD4C8817BD}"/>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375277943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35EFA-37EB-B179-B70D-AB6252BB47D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DA420E1-C3BC-654F-4B91-13774F752C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449E6B4-D7D4-D7E5-3664-27562CC7C4EE}"/>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5" name="Footer Placeholder 4">
            <a:extLst>
              <a:ext uri="{FF2B5EF4-FFF2-40B4-BE49-F238E27FC236}">
                <a16:creationId xmlns:a16="http://schemas.microsoft.com/office/drawing/2014/main" id="{4A8302FA-471C-D9B5-E4DB-7C469EA9B14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DA6BB18-2085-AD31-F789-13306AE2829B}"/>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1019620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2EC7F5-24AA-F9B8-832F-03A6F5F04E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93020AA-3EF3-54F0-DDB5-B046B96509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19B1B03-E968-A797-886D-C8914F1B1A98}"/>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5" name="Footer Placeholder 4">
            <a:extLst>
              <a:ext uri="{FF2B5EF4-FFF2-40B4-BE49-F238E27FC236}">
                <a16:creationId xmlns:a16="http://schemas.microsoft.com/office/drawing/2014/main" id="{96C5705A-D50E-A397-F2AD-AC5B6164C54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3A10E71-89DE-167C-F3AC-7A7356645E8F}"/>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29240455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8E947-1B30-27AC-19F5-9CEBDBE2DC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245EDAB-3D0B-2B8A-8DC5-61E5F24BDB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5E4FAA6-948A-1FD5-0EAF-4AD34126721A}"/>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5" name="Footer Placeholder 4">
            <a:extLst>
              <a:ext uri="{FF2B5EF4-FFF2-40B4-BE49-F238E27FC236}">
                <a16:creationId xmlns:a16="http://schemas.microsoft.com/office/drawing/2014/main" id="{F2DB6175-48F3-6815-AD74-B6DB7E52F4C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544F8C0-D76A-4AB0-3A55-6FD25C3EB62A}"/>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21841892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3932C-EA3B-DAF9-33EC-848BD58D1261}"/>
              </a:ext>
            </a:extLst>
          </p:cNvPr>
          <p:cNvSpPr>
            <a:spLocks noGrp="1"/>
          </p:cNvSpPr>
          <p:nvPr>
            <p:ph type="title"/>
          </p:nvPr>
        </p:nvSpPr>
        <p:spPr>
          <a:xfrm>
            <a:off x="838200" y="365125"/>
            <a:ext cx="10515600" cy="734101"/>
          </a:xfr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AAEECD2-1FA7-F110-8463-21B691D49D5E}"/>
              </a:ext>
            </a:extLst>
          </p:cNvPr>
          <p:cNvSpPr>
            <a:spLocks noGrp="1"/>
          </p:cNvSpPr>
          <p:nvPr>
            <p:ph idx="1"/>
          </p:nvPr>
        </p:nvSpPr>
        <p:spPr>
          <a:xfrm>
            <a:off x="838200" y="1352145"/>
            <a:ext cx="10515600" cy="45039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5A2FFFA-7A7C-DD0A-433E-D4D3BFCA59FC}"/>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5" name="Footer Placeholder 4">
            <a:extLst>
              <a:ext uri="{FF2B5EF4-FFF2-40B4-BE49-F238E27FC236}">
                <a16:creationId xmlns:a16="http://schemas.microsoft.com/office/drawing/2014/main" id="{23722A67-7C58-68F8-BB09-547E1656A93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25DAFDA-41F3-9B75-BF66-6C58DB3E6BC7}"/>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10226004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282AA-DBD2-026E-3DA9-6BFFBF9EA34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A8B6032-34B4-E866-3925-8A96C16108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EFE156-A11F-E6A8-34A2-61A30912CB35}"/>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5" name="Footer Placeholder 4">
            <a:extLst>
              <a:ext uri="{FF2B5EF4-FFF2-40B4-BE49-F238E27FC236}">
                <a16:creationId xmlns:a16="http://schemas.microsoft.com/office/drawing/2014/main" id="{0D275975-B95B-52BD-336D-738F787D4E9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DCBB4A8-0487-398B-F66F-DE41D36B431B}"/>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21441463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A847D-B182-7E53-FAEC-1AFAD6E6AC9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3D12C8E-8177-971F-9D9C-F90A236FE7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C335452-989A-60A9-A4EA-1AF105DF0E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21E340B-6891-489C-8D19-B3611D946201}"/>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6" name="Footer Placeholder 5">
            <a:extLst>
              <a:ext uri="{FF2B5EF4-FFF2-40B4-BE49-F238E27FC236}">
                <a16:creationId xmlns:a16="http://schemas.microsoft.com/office/drawing/2014/main" id="{B6760FDD-F75B-44A4-CB7C-56B68A4748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9B3E050-CAD1-B0C9-EE1F-DBB2266ED1FE}"/>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9031901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2A449-97AE-C452-1111-3E7BC50C778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908BBF-DC36-0211-0BC2-B41DA18416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7D7AE2-9278-5C07-3159-0FF4AED88D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4F00E68-8FA2-E612-9F29-9C0E1D39334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1940FBE-57DB-218B-71A0-B19A878FE2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3BFC58B-7DE5-E427-2A58-A687DAED6835}"/>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8" name="Footer Placeholder 7">
            <a:extLst>
              <a:ext uri="{FF2B5EF4-FFF2-40B4-BE49-F238E27FC236}">
                <a16:creationId xmlns:a16="http://schemas.microsoft.com/office/drawing/2014/main" id="{FE9CAF39-779A-EBD5-B07D-DDED87645DA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0A0D25D-E7A5-7846-28EB-BBD72A67AB69}"/>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11919884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250B0-EE49-8FB1-1513-0AB2D982D2D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D53C5C7-7D7B-B454-204A-674812EF94CE}"/>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4" name="Footer Placeholder 3">
            <a:extLst>
              <a:ext uri="{FF2B5EF4-FFF2-40B4-BE49-F238E27FC236}">
                <a16:creationId xmlns:a16="http://schemas.microsoft.com/office/drawing/2014/main" id="{912AFDCE-BDA2-9331-533A-F84F5CA5737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46086EC-C3C2-A275-9713-C92289AEF3DA}"/>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28733930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C79BEE-27DD-EFB7-7BCC-49D26876FA71}"/>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3" name="Footer Placeholder 2">
            <a:extLst>
              <a:ext uri="{FF2B5EF4-FFF2-40B4-BE49-F238E27FC236}">
                <a16:creationId xmlns:a16="http://schemas.microsoft.com/office/drawing/2014/main" id="{A43B565A-595D-6C47-E478-FCB0EA03582E}"/>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3FE2A62-4DBB-53B4-85A7-22E303BBEAA4}"/>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33078297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4539C-E26B-9652-AEAE-7E167F2AF2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58896A1-8371-32FE-7058-F6715C1339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1376A50-BFD4-B652-8CD2-05BE5317A2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1397E0-76DE-FB3C-D932-8A43A57B46B9}"/>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6" name="Footer Placeholder 5">
            <a:extLst>
              <a:ext uri="{FF2B5EF4-FFF2-40B4-BE49-F238E27FC236}">
                <a16:creationId xmlns:a16="http://schemas.microsoft.com/office/drawing/2014/main" id="{14A1C32D-D732-F1DD-911F-E5B621CAA93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358DEE3-329C-2D54-9E15-8A74F7C10A02}"/>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3396186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A0503-CDF3-DB6C-0809-BAA703BB630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A368967-9DC5-4125-853F-E67B358567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67F2841-F96D-67F4-66C5-5C1976F8D66F}"/>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5" name="Footer Placeholder 4">
            <a:extLst>
              <a:ext uri="{FF2B5EF4-FFF2-40B4-BE49-F238E27FC236}">
                <a16:creationId xmlns:a16="http://schemas.microsoft.com/office/drawing/2014/main" id="{162F1770-9D2C-BA4F-1A6C-A6FD91ECA37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391381B-9B79-44D1-E2FA-D2889E4551A3}"/>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12277152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DD08D-2BD0-D1C3-08CD-A6A2DBB8CD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A600AD3-D618-9415-0F53-F5067AFCDD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D09CA48E-F816-28C5-DC41-0F81DFF1BE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73597B-6629-0D63-9B5D-0D9C056BB86F}"/>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6" name="Footer Placeholder 5">
            <a:extLst>
              <a:ext uri="{FF2B5EF4-FFF2-40B4-BE49-F238E27FC236}">
                <a16:creationId xmlns:a16="http://schemas.microsoft.com/office/drawing/2014/main" id="{7C4E8222-7B2F-3319-ED2E-3CBAEDEA3FA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B30741E-E731-B503-1FE3-3B374A975FE9}"/>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16105394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1671B-BD07-669F-4DC3-5DEBFC43BE2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D91C09A-F173-652F-CBD8-3A11DB2DC7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0191C01-65CA-485E-A731-71235E948BE6}"/>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5" name="Footer Placeholder 4">
            <a:extLst>
              <a:ext uri="{FF2B5EF4-FFF2-40B4-BE49-F238E27FC236}">
                <a16:creationId xmlns:a16="http://schemas.microsoft.com/office/drawing/2014/main" id="{04EAD775-0F14-F7D2-143B-CE8C7548A08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B88A0C-6EFE-DB79-CD80-9AEDA767BCF2}"/>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28697170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3A3B79-C208-C202-FC66-C3F964DB3DE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93F32FE-C01F-632B-DBB9-8B26E56879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FD514AA-1AD6-0519-67FA-B9F6FF581955}"/>
              </a:ext>
            </a:extLst>
          </p:cNvPr>
          <p:cNvSpPr>
            <a:spLocks noGrp="1"/>
          </p:cNvSpPr>
          <p:nvPr>
            <p:ph type="dt" sz="half" idx="10"/>
          </p:nvPr>
        </p:nvSpPr>
        <p:spPr/>
        <p:txBody>
          <a:bodyPr/>
          <a:lstStyle/>
          <a:p>
            <a:fld id="{5A501CEC-20F1-4CC1-863F-27A9DFC2945D}" type="datetimeFigureOut">
              <a:rPr lang="en-GB" smtClean="0"/>
              <a:t>07/12/2025</a:t>
            </a:fld>
            <a:endParaRPr lang="en-GB"/>
          </a:p>
        </p:txBody>
      </p:sp>
      <p:sp>
        <p:nvSpPr>
          <p:cNvPr id="5" name="Footer Placeholder 4">
            <a:extLst>
              <a:ext uri="{FF2B5EF4-FFF2-40B4-BE49-F238E27FC236}">
                <a16:creationId xmlns:a16="http://schemas.microsoft.com/office/drawing/2014/main" id="{D7C660B8-0295-F2BA-8ABA-EC13163196D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35F4F0A-024A-D16B-B84E-9D6F7629CDD3}"/>
              </a:ext>
            </a:extLst>
          </p:cNvPr>
          <p:cNvSpPr>
            <a:spLocks noGrp="1"/>
          </p:cNvSpPr>
          <p:nvPr>
            <p:ph type="sldNum" sz="quarter" idx="12"/>
          </p:nvPr>
        </p:nvSpPr>
        <p:spPr/>
        <p:txBody>
          <a:bodyPr/>
          <a:lstStyle/>
          <a:p>
            <a:fld id="{7B3315CD-E4F7-4D42-B88A-C2C4934E0159}" type="slidenum">
              <a:rPr lang="en-GB" smtClean="0"/>
              <a:t>‹#›</a:t>
            </a:fld>
            <a:endParaRPr lang="en-GB"/>
          </a:p>
        </p:txBody>
      </p:sp>
    </p:spTree>
    <p:extLst>
      <p:ext uri="{BB962C8B-B14F-4D97-AF65-F5344CB8AC3E}">
        <p14:creationId xmlns:p14="http://schemas.microsoft.com/office/powerpoint/2010/main" val="2213271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7_Free Area Slid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4495328"/>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347A6-B5E6-FFC9-6E40-4C4777F224CE}"/>
              </a:ext>
            </a:extLst>
          </p:cNvPr>
          <p:cNvSpPr>
            <a:spLocks noGrp="1"/>
          </p:cNvSpPr>
          <p:nvPr>
            <p:ph type="title"/>
          </p:nvPr>
        </p:nvSpPr>
        <p:spPr>
          <a:xfrm>
            <a:off x="831850" y="1709738"/>
            <a:ext cx="10515600" cy="2852737"/>
          </a:xfrm>
          <a:noFill/>
        </p:spPr>
        <p:txBody>
          <a:bodyPr lIns="72000" rIns="0" anchor="b"/>
          <a:lstStyle>
            <a:lvl1pPr>
              <a:defRPr sz="6000">
                <a:solidFill>
                  <a:schemeClr val="tx1"/>
                </a:solidFill>
              </a:defRPr>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C6DD9C0E-0AA0-A0D3-1876-AE3B69A240A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DB2F91-B0FC-44C9-2A42-17324A3D58A2}"/>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5" name="Footer Placeholder 4">
            <a:extLst>
              <a:ext uri="{FF2B5EF4-FFF2-40B4-BE49-F238E27FC236}">
                <a16:creationId xmlns:a16="http://schemas.microsoft.com/office/drawing/2014/main" id="{D1476AF4-2FA8-6452-41C4-7ED814D2393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3597BF6-423C-3BAD-BE39-F0C84837C28F}"/>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180676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5AFA4-6BA8-5393-148B-EF7F1E66B12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BB3CCC5-8664-12F4-8554-A68BED6026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7641E04-211B-6868-84B0-C91ED49C288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A794CDF-00ED-EDFD-F665-C9D6332C4F47}"/>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6" name="Footer Placeholder 5">
            <a:extLst>
              <a:ext uri="{FF2B5EF4-FFF2-40B4-BE49-F238E27FC236}">
                <a16:creationId xmlns:a16="http://schemas.microsoft.com/office/drawing/2014/main" id="{2943B944-D704-9B8F-3DF9-E9CE1A930D6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3729C3E-8604-42A8-4DCF-E1B7D34DED69}"/>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950058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69EAE-8EFE-52F2-09F0-36F455CD94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8B29E97-732F-1864-4CA1-0655C99139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9D7864-84B6-D63D-C9EF-9417E8541B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2827F48-A931-3762-BC0D-7B3205DDD8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DA58EC-768F-373C-B64C-CA6F2AE856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14D51E0-3DC5-D33E-2EA5-99C4B09EF3CA}"/>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8" name="Footer Placeholder 7">
            <a:extLst>
              <a:ext uri="{FF2B5EF4-FFF2-40B4-BE49-F238E27FC236}">
                <a16:creationId xmlns:a16="http://schemas.microsoft.com/office/drawing/2014/main" id="{D39410F4-027E-9350-2D39-D7DA3227000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84B1011-21D8-ECD1-A882-4A9D51B037FF}"/>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392226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D70A5-7B18-96CA-4914-8F2AC4DD8CE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CCFE7C7-8F52-B457-EC55-B4A46E7767E1}"/>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4" name="Footer Placeholder 3">
            <a:extLst>
              <a:ext uri="{FF2B5EF4-FFF2-40B4-BE49-F238E27FC236}">
                <a16:creationId xmlns:a16="http://schemas.microsoft.com/office/drawing/2014/main" id="{FC4ABFB2-51D5-D66A-AFF3-10F41FB728C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13857BD-5FAF-B52F-571D-3B9667930812}"/>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3868543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4DB0AB-620D-A85E-2057-5E3EA8E96D53}"/>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3" name="Footer Placeholder 2">
            <a:extLst>
              <a:ext uri="{FF2B5EF4-FFF2-40B4-BE49-F238E27FC236}">
                <a16:creationId xmlns:a16="http://schemas.microsoft.com/office/drawing/2014/main" id="{767BCEC5-DD8A-B973-A6AB-AB353A24BE4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F41740D-3DD2-3A48-FF8B-499428AEBC76}"/>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2143409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191EC-29E7-2389-A7C0-53B3CEF82B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3B77034-8A24-E55D-3122-E99CAA1FAB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A6B0814-94B4-AD9E-ECD2-8D65C0A9DE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EA13DF-5271-AD32-06A1-2F9602666E92}"/>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6" name="Footer Placeholder 5">
            <a:extLst>
              <a:ext uri="{FF2B5EF4-FFF2-40B4-BE49-F238E27FC236}">
                <a16:creationId xmlns:a16="http://schemas.microsoft.com/office/drawing/2014/main" id="{4DE06BAD-DE4D-FEC4-57FD-5432E0B0245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5194ED4-A316-0238-54C4-256B68784747}"/>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2341560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5DF6-8C76-0D1A-5094-E844F7B586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DDEDDD1-3BD1-8CEF-2CC1-0611C69E36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D1798C97-68E6-9C92-10F7-49820A51F0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CFA9A8-4487-63BA-3452-2537D6087A00}"/>
              </a:ext>
            </a:extLst>
          </p:cNvPr>
          <p:cNvSpPr>
            <a:spLocks noGrp="1"/>
          </p:cNvSpPr>
          <p:nvPr>
            <p:ph type="dt" sz="half" idx="10"/>
          </p:nvPr>
        </p:nvSpPr>
        <p:spPr/>
        <p:txBody>
          <a:bodyPr/>
          <a:lstStyle/>
          <a:p>
            <a:fld id="{323C032D-96FE-40FB-846B-A498808B69E3}" type="datetimeFigureOut">
              <a:rPr lang="en-GB" smtClean="0"/>
              <a:t>07/12/2025</a:t>
            </a:fld>
            <a:endParaRPr lang="en-GB"/>
          </a:p>
        </p:txBody>
      </p:sp>
      <p:sp>
        <p:nvSpPr>
          <p:cNvPr id="6" name="Footer Placeholder 5">
            <a:extLst>
              <a:ext uri="{FF2B5EF4-FFF2-40B4-BE49-F238E27FC236}">
                <a16:creationId xmlns:a16="http://schemas.microsoft.com/office/drawing/2014/main" id="{5D634973-4359-5C64-7CA0-6771E95710C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0074F04-11C2-00FC-D68F-04DB424A00ED}"/>
              </a:ext>
            </a:extLst>
          </p:cNvPr>
          <p:cNvSpPr>
            <a:spLocks noGrp="1"/>
          </p:cNvSpPr>
          <p:nvPr>
            <p:ph type="sldNum" sz="quarter" idx="12"/>
          </p:nvPr>
        </p:nvSpPr>
        <p:spPr/>
        <p:txBody>
          <a:bodyPr/>
          <a:lstStyle/>
          <a:p>
            <a:fld id="{F8392E72-61BA-4CC0-B6DE-47627993C8AC}" type="slidenum">
              <a:rPr lang="en-GB" smtClean="0"/>
              <a:t>‹#›</a:t>
            </a:fld>
            <a:endParaRPr lang="en-GB"/>
          </a:p>
        </p:txBody>
      </p:sp>
    </p:spTree>
    <p:extLst>
      <p:ext uri="{BB962C8B-B14F-4D97-AF65-F5344CB8AC3E}">
        <p14:creationId xmlns:p14="http://schemas.microsoft.com/office/powerpoint/2010/main" val="504968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2.emf"/><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27CBA8-2914-D280-435B-8596477C4D5E}"/>
              </a:ext>
            </a:extLst>
          </p:cNvPr>
          <p:cNvSpPr>
            <a:spLocks noGrp="1"/>
          </p:cNvSpPr>
          <p:nvPr>
            <p:ph type="title"/>
          </p:nvPr>
        </p:nvSpPr>
        <p:spPr>
          <a:xfrm>
            <a:off x="0" y="0"/>
            <a:ext cx="12192000" cy="1154545"/>
          </a:xfrm>
          <a:prstGeom prst="rect">
            <a:avLst/>
          </a:prstGeom>
          <a:solidFill>
            <a:schemeClr val="bg2"/>
          </a:solidFill>
        </p:spPr>
        <p:txBody>
          <a:bodyPr vert="horz" lIns="43200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8F012075-236C-6781-114C-1B459084F2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78153549-0153-3E70-C7D6-C8AB7D9472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23C032D-96FE-40FB-846B-A498808B69E3}" type="datetimeFigureOut">
              <a:rPr lang="en-GB" smtClean="0"/>
              <a:t>07/12/2025</a:t>
            </a:fld>
            <a:endParaRPr lang="en-GB"/>
          </a:p>
        </p:txBody>
      </p:sp>
      <p:sp>
        <p:nvSpPr>
          <p:cNvPr id="5" name="Footer Placeholder 4">
            <a:extLst>
              <a:ext uri="{FF2B5EF4-FFF2-40B4-BE49-F238E27FC236}">
                <a16:creationId xmlns:a16="http://schemas.microsoft.com/office/drawing/2014/main" id="{474257C5-7B54-DC54-2A66-FB1231A308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3D6F430A-ABA5-5854-161A-2F2224B16E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8392E72-61BA-4CC0-B6DE-47627993C8AC}" type="slidenum">
              <a:rPr lang="en-GB" smtClean="0"/>
              <a:t>‹#›</a:t>
            </a:fld>
            <a:endParaRPr lang="en-GB"/>
          </a:p>
        </p:txBody>
      </p:sp>
      <p:pic>
        <p:nvPicPr>
          <p:cNvPr id="7" name="Picture 6">
            <a:extLst>
              <a:ext uri="{FF2B5EF4-FFF2-40B4-BE49-F238E27FC236}">
                <a16:creationId xmlns:a16="http://schemas.microsoft.com/office/drawing/2014/main" id="{3F3417FD-E713-8FFE-80D0-17BFD055AB33}"/>
              </a:ext>
            </a:extLst>
          </p:cNvPr>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10650916" y="6058525"/>
            <a:ext cx="1291975" cy="595650"/>
          </a:xfrm>
          <a:prstGeom prst="rect">
            <a:avLst/>
          </a:prstGeom>
        </p:spPr>
      </p:pic>
      <p:pic>
        <p:nvPicPr>
          <p:cNvPr id="8" name="Picture 7">
            <a:extLst>
              <a:ext uri="{FF2B5EF4-FFF2-40B4-BE49-F238E27FC236}">
                <a16:creationId xmlns:a16="http://schemas.microsoft.com/office/drawing/2014/main" id="{F78FDF37-2ED4-8E5E-E502-AF8AB621B0F0}"/>
              </a:ext>
            </a:extLst>
          </p:cNvPr>
          <p:cNvPicPr>
            <a:picLocks noChangeAspect="1"/>
          </p:cNvPicPr>
          <p:nvPr userDrawn="1"/>
        </p:nvPicPr>
        <p:blipFill>
          <a:blip r:embed="rId14"/>
          <a:stretch>
            <a:fillRect/>
          </a:stretch>
        </p:blipFill>
        <p:spPr>
          <a:xfrm>
            <a:off x="-4293" y="6052403"/>
            <a:ext cx="10448175" cy="808553"/>
          </a:xfrm>
          <a:prstGeom prst="rect">
            <a:avLst/>
          </a:prstGeom>
        </p:spPr>
      </p:pic>
    </p:spTree>
    <p:extLst>
      <p:ext uri="{BB962C8B-B14F-4D97-AF65-F5344CB8AC3E}">
        <p14:creationId xmlns:p14="http://schemas.microsoft.com/office/powerpoint/2010/main" val="6025001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Bahnschrift SemiBold" panose="020B05020402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libri" panose="020F0502020204030204" pitchFamily="34" charset="0"/>
          <a:ea typeface="Calibri" panose="020F0502020204030204" pitchFamily="34" charset="0"/>
          <a:cs typeface="Calibri" panose="020F050202020403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libri" panose="020F0502020204030204" pitchFamily="34" charset="0"/>
          <a:ea typeface="Calibri" panose="020F0502020204030204" pitchFamily="34" charset="0"/>
          <a:cs typeface="Calibri" panose="020F050202020403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alibri" panose="020F0502020204030204" pitchFamily="34" charset="0"/>
          <a:ea typeface="Calibri" panose="020F0502020204030204" pitchFamily="34" charset="0"/>
          <a:cs typeface="Calibri" panose="020F050202020403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libri" panose="020F0502020204030204" pitchFamily="34" charset="0"/>
          <a:ea typeface="Calibri" panose="020F0502020204030204" pitchFamily="34" charset="0"/>
          <a:cs typeface="Calibri" panose="020F050202020403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libri" panose="020F0502020204030204" pitchFamily="34" charset="0"/>
          <a:ea typeface="Calibri" panose="020F0502020204030204" pitchFamily="34" charset="0"/>
          <a:cs typeface="Calibri" panose="020F05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74872B-3DED-F214-A1A2-C6A2FE86E0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D4E8F28-E0FE-524B-DF5E-F08AC6D9BE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0F0E8D5-D387-712E-87AD-BBF8E4119A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501CEC-20F1-4CC1-863F-27A9DFC2945D}" type="datetimeFigureOut">
              <a:rPr lang="en-GB" smtClean="0"/>
              <a:t>07/12/2025</a:t>
            </a:fld>
            <a:endParaRPr lang="en-GB"/>
          </a:p>
        </p:txBody>
      </p:sp>
      <p:sp>
        <p:nvSpPr>
          <p:cNvPr id="5" name="Footer Placeholder 4">
            <a:extLst>
              <a:ext uri="{FF2B5EF4-FFF2-40B4-BE49-F238E27FC236}">
                <a16:creationId xmlns:a16="http://schemas.microsoft.com/office/drawing/2014/main" id="{0E5D63BE-2B98-425D-FE9B-8D5B17C70C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BC56C3D-F748-A22A-8DB6-5884097DB4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3315CD-E4F7-4D42-B88A-C2C4934E0159}" type="slidenum">
              <a:rPr lang="en-GB" smtClean="0"/>
              <a:t>‹#›</a:t>
            </a:fld>
            <a:endParaRPr lang="en-GB"/>
          </a:p>
        </p:txBody>
      </p:sp>
      <p:pic>
        <p:nvPicPr>
          <p:cNvPr id="7" name="Picture 6">
            <a:extLst>
              <a:ext uri="{FF2B5EF4-FFF2-40B4-BE49-F238E27FC236}">
                <a16:creationId xmlns:a16="http://schemas.microsoft.com/office/drawing/2014/main" id="{821F7110-1624-A85C-5392-2A2192EFEFB8}"/>
              </a:ext>
            </a:extLst>
          </p:cNvPr>
          <p:cNvPicPr>
            <a:picLocks noChangeAspect="1"/>
          </p:cNvPicPr>
          <p:nvPr userDrawn="1"/>
        </p:nvPicPr>
        <p:blipFill>
          <a:blip r:embed="rId14"/>
          <a:stretch>
            <a:fillRect/>
          </a:stretch>
        </p:blipFill>
        <p:spPr>
          <a:xfrm>
            <a:off x="10600986" y="6161077"/>
            <a:ext cx="1198613" cy="552607"/>
          </a:xfrm>
          <a:prstGeom prst="rect">
            <a:avLst/>
          </a:prstGeom>
        </p:spPr>
      </p:pic>
      <p:pic>
        <p:nvPicPr>
          <p:cNvPr id="8" name="Picture 7">
            <a:extLst>
              <a:ext uri="{FF2B5EF4-FFF2-40B4-BE49-F238E27FC236}">
                <a16:creationId xmlns:a16="http://schemas.microsoft.com/office/drawing/2014/main" id="{1B1B0D69-05CE-B90E-7A66-FF8396AFF2EF}"/>
              </a:ext>
            </a:extLst>
          </p:cNvPr>
          <p:cNvPicPr>
            <a:picLocks noChangeAspect="1"/>
          </p:cNvPicPr>
          <p:nvPr userDrawn="1"/>
        </p:nvPicPr>
        <p:blipFill>
          <a:blip r:embed="rId15"/>
          <a:stretch>
            <a:fillRect/>
          </a:stretch>
        </p:blipFill>
        <p:spPr>
          <a:xfrm>
            <a:off x="1" y="6073526"/>
            <a:ext cx="10262716" cy="794201"/>
          </a:xfrm>
          <a:prstGeom prst="rect">
            <a:avLst/>
          </a:prstGeom>
        </p:spPr>
      </p:pic>
    </p:spTree>
    <p:extLst>
      <p:ext uri="{BB962C8B-B14F-4D97-AF65-F5344CB8AC3E}">
        <p14:creationId xmlns:p14="http://schemas.microsoft.com/office/powerpoint/2010/main" val="25208866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malcolmbarrett.shinyapps.io/precisely/" TargetMode="External"/><Relationship Id="rId2" Type="http://schemas.openxmlformats.org/officeDocument/2006/relationships/hyperlink" Target="https://github.com/malcolmbarrett/precisely"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www.youtube.com/watch?v=ZEFSUm6JNQ0"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youtube.com/watch?v=Lr-i4Ugoc5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hyperlink" Target="https://www.youtube.com/watch?v=XhfkodpyIsw"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hyperlink" Target="https://eda.nc3rs.org.uk/experimental-design-group" TargetMode="Externa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hyperlink" Target="http://www.nonlinear.com/support/progenesis/comet/faq/v2.0/pq-values.aspx"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hyperlink" Target="https://journals.plos.org/plosbiology/article?id=10.1371/journal.pbio.2001307"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georgemsavva.github.io/R_for_Statistics/dichot.html" TargetMode="Externa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168DA-45F2-7585-57B1-3AE7D41F0695}"/>
              </a:ext>
            </a:extLst>
          </p:cNvPr>
          <p:cNvSpPr>
            <a:spLocks noGrp="1"/>
          </p:cNvSpPr>
          <p:nvPr>
            <p:ph type="ctrTitle"/>
          </p:nvPr>
        </p:nvSpPr>
        <p:spPr/>
        <p:txBody>
          <a:bodyPr>
            <a:normAutofit/>
          </a:bodyPr>
          <a:lstStyle/>
          <a:p>
            <a:r>
              <a:rPr lang="en-GB" sz="4800" dirty="0"/>
              <a:t>Part 3: Replication, p-values and sample size</a:t>
            </a:r>
          </a:p>
        </p:txBody>
      </p:sp>
      <p:sp>
        <p:nvSpPr>
          <p:cNvPr id="3" name="Subtitle 2">
            <a:extLst>
              <a:ext uri="{FF2B5EF4-FFF2-40B4-BE49-F238E27FC236}">
                <a16:creationId xmlns:a16="http://schemas.microsoft.com/office/drawing/2014/main" id="{1F1FDBE2-7932-AC6D-A7D7-5F9CB27D6EF3}"/>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2925644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E7793-8DB8-4B34-9FFE-93EB8E70DBA7}"/>
              </a:ext>
            </a:extLst>
          </p:cNvPr>
          <p:cNvSpPr>
            <a:spLocks noGrp="1"/>
          </p:cNvSpPr>
          <p:nvPr>
            <p:ph type="title"/>
          </p:nvPr>
        </p:nvSpPr>
        <p:spPr/>
        <p:txBody>
          <a:bodyPr>
            <a:normAutofit fontScale="90000"/>
          </a:bodyPr>
          <a:lstStyle/>
          <a:p>
            <a:r>
              <a:rPr lang="en-GB" dirty="0"/>
              <a:t>“I want to describe the microbiome of older adults in Norfolk</a:t>
            </a:r>
            <a:r>
              <a:rPr lang="en-GB" i="1" dirty="0"/>
              <a:t>”</a:t>
            </a:r>
            <a:endParaRPr lang="en-GB" dirty="0"/>
          </a:p>
        </p:txBody>
      </p:sp>
      <p:sp>
        <p:nvSpPr>
          <p:cNvPr id="3" name="Content Placeholder 2">
            <a:extLst>
              <a:ext uri="{FF2B5EF4-FFF2-40B4-BE49-F238E27FC236}">
                <a16:creationId xmlns:a16="http://schemas.microsoft.com/office/drawing/2014/main" id="{CD77713D-EFED-4D9B-99DE-AF5B55BDE0E2}"/>
              </a:ext>
            </a:extLst>
          </p:cNvPr>
          <p:cNvSpPr>
            <a:spLocks noGrp="1"/>
          </p:cNvSpPr>
          <p:nvPr>
            <p:ph idx="1"/>
          </p:nvPr>
        </p:nvSpPr>
        <p:spPr>
          <a:xfrm>
            <a:off x="451701" y="1373138"/>
            <a:ext cx="10515600" cy="4897904"/>
          </a:xfrm>
        </p:spPr>
        <p:txBody>
          <a:bodyPr>
            <a:normAutofit fontScale="62500" lnSpcReduction="20000"/>
          </a:bodyPr>
          <a:lstStyle/>
          <a:p>
            <a:pPr marL="0" indent="0">
              <a:buNone/>
            </a:pPr>
            <a:r>
              <a:rPr lang="en-GB" sz="3200" b="1" dirty="0"/>
              <a:t>How will you determine when this objective is met?</a:t>
            </a:r>
          </a:p>
          <a:p>
            <a:endParaRPr lang="en-GB" sz="3200" b="1" dirty="0"/>
          </a:p>
          <a:p>
            <a:r>
              <a:rPr lang="en-GB" dirty="0">
                <a:latin typeface="MV Boli" panose="02000500030200090000" pitchFamily="2" charset="0"/>
                <a:cs typeface="MV Boli" panose="02000500030200090000" pitchFamily="2" charset="0"/>
              </a:rPr>
              <a:t>What is the distribution of alpha/beta diversity?</a:t>
            </a:r>
          </a:p>
          <a:p>
            <a:r>
              <a:rPr lang="en-GB" dirty="0">
                <a:latin typeface="MV Boli" panose="02000500030200090000" pitchFamily="2" charset="0"/>
                <a:cs typeface="MV Boli" panose="02000500030200090000" pitchFamily="2" charset="0"/>
              </a:rPr>
              <a:t>Which are the most common species?</a:t>
            </a:r>
          </a:p>
          <a:p>
            <a:r>
              <a:rPr lang="en-GB" dirty="0">
                <a:latin typeface="MV Boli" panose="02000500030200090000" pitchFamily="2" charset="0"/>
                <a:cs typeface="MV Boli" panose="02000500030200090000" pitchFamily="2" charset="0"/>
              </a:rPr>
              <a:t>What is the prevalence of…? (How precise?)</a:t>
            </a:r>
          </a:p>
          <a:p>
            <a:r>
              <a:rPr lang="en-GB" dirty="0">
                <a:latin typeface="MV Boli" panose="02000500030200090000" pitchFamily="2" charset="0"/>
                <a:cs typeface="MV Boli" panose="02000500030200090000" pitchFamily="2" charset="0"/>
              </a:rPr>
              <a:t>How does diversity vary with age?</a:t>
            </a:r>
          </a:p>
          <a:p>
            <a:r>
              <a:rPr lang="en-GB" dirty="0">
                <a:latin typeface="MV Boli" panose="02000500030200090000" pitchFamily="2" charset="0"/>
                <a:cs typeface="MV Boli" panose="02000500030200090000" pitchFamily="2" charset="0"/>
              </a:rPr>
              <a:t>What is going on in specific sub-populations?</a:t>
            </a:r>
          </a:p>
          <a:p>
            <a:r>
              <a:rPr lang="en-GB" dirty="0">
                <a:latin typeface="MV Boli" panose="02000500030200090000" pitchFamily="2" charset="0"/>
                <a:cs typeface="MV Boli" panose="02000500030200090000" pitchFamily="2" charset="0"/>
              </a:rPr>
              <a:t>Which rare species do we find?  (How rare?)</a:t>
            </a:r>
          </a:p>
          <a:p>
            <a:r>
              <a:rPr lang="en-GB" dirty="0">
                <a:latin typeface="MV Boli" panose="02000500030200090000" pitchFamily="2" charset="0"/>
                <a:cs typeface="MV Boli" panose="02000500030200090000" pitchFamily="2" charset="0"/>
              </a:rPr>
              <a:t>How do drugs affect species/diversity</a:t>
            </a:r>
          </a:p>
          <a:p>
            <a:r>
              <a:rPr lang="en-GB" dirty="0">
                <a:latin typeface="MV Boli" panose="02000500030200090000" pitchFamily="2" charset="0"/>
                <a:cs typeface="MV Boli" panose="02000500030200090000" pitchFamily="2" charset="0"/>
              </a:rPr>
              <a:t>Etc…</a:t>
            </a:r>
          </a:p>
          <a:p>
            <a:endParaRPr lang="en-GB" dirty="0"/>
          </a:p>
          <a:p>
            <a:r>
              <a:rPr lang="en-GB" sz="3200" dirty="0"/>
              <a:t>These questions </a:t>
            </a:r>
            <a:r>
              <a:rPr lang="en-GB" sz="3200" b="1" dirty="0"/>
              <a:t>must</a:t>
            </a:r>
            <a:r>
              <a:rPr lang="en-GB" sz="3200" dirty="0"/>
              <a:t> be specified to design your study.</a:t>
            </a:r>
          </a:p>
          <a:p>
            <a:r>
              <a:rPr lang="en-GB" sz="3200" dirty="0"/>
              <a:t>Sometimes it’s not obvious and needs some work</a:t>
            </a:r>
          </a:p>
          <a:p>
            <a:r>
              <a:rPr lang="en-GB" sz="3200" dirty="0"/>
              <a:t>Every questions needs a different analysis (possibly a different design) and a different sample size</a:t>
            </a:r>
          </a:p>
        </p:txBody>
      </p:sp>
      <p:sp>
        <p:nvSpPr>
          <p:cNvPr id="4" name="TextBox 3">
            <a:extLst>
              <a:ext uri="{FF2B5EF4-FFF2-40B4-BE49-F238E27FC236}">
                <a16:creationId xmlns:a16="http://schemas.microsoft.com/office/drawing/2014/main" id="{0F807597-E33A-4DB1-B99C-22C1647D26E5}"/>
              </a:ext>
            </a:extLst>
          </p:cNvPr>
          <p:cNvSpPr txBox="1"/>
          <p:nvPr/>
        </p:nvSpPr>
        <p:spPr>
          <a:xfrm>
            <a:off x="7128590" y="1373138"/>
            <a:ext cx="4758611" cy="1384995"/>
          </a:xfrm>
          <a:prstGeom prst="rect">
            <a:avLst/>
          </a:prstGeom>
        </p:spPr>
        <p:style>
          <a:lnRef idx="3">
            <a:schemeClr val="lt1"/>
          </a:lnRef>
          <a:fillRef idx="1">
            <a:schemeClr val="accent1"/>
          </a:fillRef>
          <a:effectRef idx="1">
            <a:schemeClr val="accent1"/>
          </a:effectRef>
          <a:fontRef idx="minor">
            <a:schemeClr val="lt1"/>
          </a:fontRef>
        </p:style>
        <p:txBody>
          <a:bodyPr wrap="square" rtlCol="0">
            <a:spAutoFit/>
          </a:bodyPr>
          <a:lstStyle/>
          <a:p>
            <a:r>
              <a:rPr lang="en-GB" sz="2800" dirty="0"/>
              <a:t>Bigger sample = </a:t>
            </a:r>
          </a:p>
          <a:p>
            <a:pPr algn="r"/>
            <a:r>
              <a:rPr lang="en-GB" sz="2800" dirty="0"/>
              <a:t>More precise answers to more questions</a:t>
            </a:r>
          </a:p>
        </p:txBody>
      </p:sp>
      <p:sp>
        <p:nvSpPr>
          <p:cNvPr id="5" name="TextBox 4">
            <a:extLst>
              <a:ext uri="{FF2B5EF4-FFF2-40B4-BE49-F238E27FC236}">
                <a16:creationId xmlns:a16="http://schemas.microsoft.com/office/drawing/2014/main" id="{9341975F-75D1-4E86-96E9-E8004C936D16}"/>
              </a:ext>
            </a:extLst>
          </p:cNvPr>
          <p:cNvSpPr txBox="1"/>
          <p:nvPr/>
        </p:nvSpPr>
        <p:spPr>
          <a:xfrm>
            <a:off x="6981689" y="3345815"/>
            <a:ext cx="4758610" cy="150810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GB" sz="2800" dirty="0"/>
              <a:t>Specifying the questions </a:t>
            </a:r>
            <a:r>
              <a:rPr lang="en-GB" sz="2800" b="1" dirty="0"/>
              <a:t>and the required precision</a:t>
            </a:r>
            <a:r>
              <a:rPr lang="en-GB" sz="2800" dirty="0"/>
              <a:t>:</a:t>
            </a:r>
          </a:p>
          <a:p>
            <a:r>
              <a:rPr lang="en-GB" sz="2800" dirty="0"/>
              <a:t>A bit more work for you </a:t>
            </a:r>
            <a:r>
              <a:rPr lang="en-GB" sz="3600" b="1" dirty="0">
                <a:sym typeface="Wingdings" panose="05000000000000000000" pitchFamily="2" charset="2"/>
              </a:rPr>
              <a:t></a:t>
            </a:r>
            <a:endParaRPr lang="en-GB" sz="2800" b="1" dirty="0"/>
          </a:p>
        </p:txBody>
      </p:sp>
    </p:spTree>
    <p:extLst>
      <p:ext uri="{BB962C8B-B14F-4D97-AF65-F5344CB8AC3E}">
        <p14:creationId xmlns:p14="http://schemas.microsoft.com/office/powerpoint/2010/main" val="2822199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4F437-137B-4FAF-99F7-F07A6FC4A73F}"/>
              </a:ext>
            </a:extLst>
          </p:cNvPr>
          <p:cNvSpPr>
            <a:spLocks noGrp="1"/>
          </p:cNvSpPr>
          <p:nvPr>
            <p:ph type="title"/>
          </p:nvPr>
        </p:nvSpPr>
        <p:spPr>
          <a:xfrm>
            <a:off x="904877" y="2415322"/>
            <a:ext cx="3451730" cy="2399869"/>
          </a:xfrm>
        </p:spPr>
        <p:txBody>
          <a:bodyPr>
            <a:normAutofit fontScale="90000"/>
          </a:bodyPr>
          <a:lstStyle/>
          <a:p>
            <a:pPr algn="ctr"/>
            <a:r>
              <a:rPr lang="en-GB" sz="4000" dirty="0">
                <a:solidFill>
                  <a:srgbClr val="FFFFFF"/>
                </a:solidFill>
              </a:rPr>
              <a:t>“But [previous work] got p=0.048 with 3 mice!  Why do I need 8?”</a:t>
            </a:r>
          </a:p>
        </p:txBody>
      </p:sp>
      <p:sp>
        <p:nvSpPr>
          <p:cNvPr id="3" name="Content Placeholder 2">
            <a:extLst>
              <a:ext uri="{FF2B5EF4-FFF2-40B4-BE49-F238E27FC236}">
                <a16:creationId xmlns:a16="http://schemas.microsoft.com/office/drawing/2014/main" id="{3998D4C4-DF42-424C-9FF7-141D5D1C6272}"/>
              </a:ext>
            </a:extLst>
          </p:cNvPr>
          <p:cNvSpPr>
            <a:spLocks noGrp="1"/>
          </p:cNvSpPr>
          <p:nvPr>
            <p:ph idx="1"/>
          </p:nvPr>
        </p:nvSpPr>
        <p:spPr>
          <a:xfrm>
            <a:off x="5121879" y="287337"/>
            <a:ext cx="6281928" cy="6095647"/>
          </a:xfrm>
        </p:spPr>
        <p:txBody>
          <a:bodyPr anchor="ctr">
            <a:normAutofit lnSpcReduction="10000"/>
          </a:bodyPr>
          <a:lstStyle/>
          <a:p>
            <a:r>
              <a:rPr lang="en-GB" sz="2000" dirty="0"/>
              <a:t>Previous work is a useful source of information for calculating sample size</a:t>
            </a:r>
          </a:p>
          <a:p>
            <a:endParaRPr lang="en-GB" sz="2000" dirty="0"/>
          </a:p>
          <a:p>
            <a:r>
              <a:rPr lang="en-GB" sz="2000" dirty="0"/>
              <a:t>But remember:</a:t>
            </a:r>
            <a:br>
              <a:rPr lang="en-GB" sz="2000" dirty="0"/>
            </a:br>
            <a:r>
              <a:rPr lang="en-GB" sz="2000" dirty="0"/>
              <a:t>           </a:t>
            </a:r>
            <a:r>
              <a:rPr lang="en-GB" sz="2000" b="1" dirty="0"/>
              <a:t>results of scientific experiments are random</a:t>
            </a:r>
          </a:p>
          <a:p>
            <a:endParaRPr lang="en-GB" sz="2000" dirty="0"/>
          </a:p>
          <a:p>
            <a:r>
              <a:rPr lang="en-GB" sz="2000" dirty="0"/>
              <a:t>Most published work over-estimates effects and under-estimates variance</a:t>
            </a:r>
          </a:p>
          <a:p>
            <a:endParaRPr lang="en-GB" sz="2000" dirty="0"/>
          </a:p>
          <a:p>
            <a:r>
              <a:rPr lang="en-GB" sz="2000" dirty="0"/>
              <a:t>And If p=0.048 in a previous study, then the power for that study was almost exactly 50%.  Can you think why?</a:t>
            </a:r>
          </a:p>
          <a:p>
            <a:endParaRPr lang="en-GB" sz="2000" dirty="0"/>
          </a:p>
          <a:p>
            <a:r>
              <a:rPr lang="en-GB" sz="2000" dirty="0"/>
              <a:t>So you can conclude the original study was underpowered and they got ‘lucky’ or likely to be a false positive, but in any case, you need more than they did.</a:t>
            </a:r>
          </a:p>
          <a:p>
            <a:endParaRPr lang="en-GB" sz="2000" dirty="0"/>
          </a:p>
          <a:p>
            <a:r>
              <a:rPr lang="en-GB" sz="2000" dirty="0"/>
              <a:t>(A p-value of 0.005 corresponds to 80% power at p=0.05)</a:t>
            </a:r>
          </a:p>
        </p:txBody>
      </p:sp>
    </p:spTree>
    <p:extLst>
      <p:ext uri="{BB962C8B-B14F-4D97-AF65-F5344CB8AC3E}">
        <p14:creationId xmlns:p14="http://schemas.microsoft.com/office/powerpoint/2010/main" val="382683189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34F8B-CDB4-417C-9B15-1FF71AF5D122}"/>
              </a:ext>
            </a:extLst>
          </p:cNvPr>
          <p:cNvSpPr>
            <a:spLocks noGrp="1"/>
          </p:cNvSpPr>
          <p:nvPr>
            <p:ph type="title"/>
          </p:nvPr>
        </p:nvSpPr>
        <p:spPr>
          <a:xfrm>
            <a:off x="904877" y="2415322"/>
            <a:ext cx="3451730" cy="2399869"/>
          </a:xfrm>
        </p:spPr>
        <p:txBody>
          <a:bodyPr>
            <a:normAutofit fontScale="90000"/>
          </a:bodyPr>
          <a:lstStyle/>
          <a:p>
            <a:pPr algn="ctr"/>
            <a:r>
              <a:rPr lang="en-GB" sz="3400" dirty="0">
                <a:solidFill>
                  <a:srgbClr val="FFFFFF"/>
                </a:solidFill>
              </a:rPr>
              <a:t>“Its OK, we’ll repeat the experiment to confirm it afterwards”</a:t>
            </a:r>
          </a:p>
        </p:txBody>
      </p:sp>
      <p:sp>
        <p:nvSpPr>
          <p:cNvPr id="37" name="Content Placeholder 2">
            <a:extLst>
              <a:ext uri="{FF2B5EF4-FFF2-40B4-BE49-F238E27FC236}">
                <a16:creationId xmlns:a16="http://schemas.microsoft.com/office/drawing/2014/main" id="{AB9A4444-9670-4CC7-A00C-4E2B60F647EC}"/>
              </a:ext>
            </a:extLst>
          </p:cNvPr>
          <p:cNvSpPr>
            <a:spLocks noGrp="1"/>
          </p:cNvSpPr>
          <p:nvPr>
            <p:ph idx="1"/>
          </p:nvPr>
        </p:nvSpPr>
        <p:spPr>
          <a:xfrm>
            <a:off x="5120640" y="552451"/>
            <a:ext cx="6281928" cy="5838823"/>
          </a:xfrm>
        </p:spPr>
        <p:txBody>
          <a:bodyPr anchor="ctr">
            <a:normAutofit fontScale="92500" lnSpcReduction="20000"/>
          </a:bodyPr>
          <a:lstStyle/>
          <a:p>
            <a:pPr marL="0" indent="0">
              <a:buNone/>
            </a:pPr>
            <a:r>
              <a:rPr lang="en-GB" sz="2400" dirty="0"/>
              <a:t>What are you really doing here?</a:t>
            </a:r>
            <a:br>
              <a:rPr lang="en-GB" sz="2400" dirty="0"/>
            </a:br>
            <a:r>
              <a:rPr lang="en-GB" sz="2400" dirty="0"/>
              <a:t>What do you learn from doing this repeat?</a:t>
            </a:r>
          </a:p>
          <a:p>
            <a:endParaRPr lang="en-GB" sz="2400" dirty="0"/>
          </a:p>
          <a:p>
            <a:pPr marL="0" indent="0">
              <a:buNone/>
            </a:pPr>
            <a:r>
              <a:rPr lang="en-GB" sz="2400" dirty="0"/>
              <a:t>Why don’t you believe the first experiment?  Fix the issue?</a:t>
            </a:r>
          </a:p>
          <a:p>
            <a:endParaRPr lang="en-GB" sz="2400" dirty="0"/>
          </a:p>
          <a:p>
            <a:r>
              <a:rPr lang="en-GB" sz="2400" dirty="0"/>
              <a:t>If you repeat an underpowered experiment, your chance of success is low even if the effect is real.  </a:t>
            </a:r>
          </a:p>
          <a:p>
            <a:r>
              <a:rPr lang="en-GB" sz="2400" dirty="0"/>
              <a:t>If you repeat a properly powered experiment, then you’ve wasted your time.</a:t>
            </a:r>
          </a:p>
          <a:p>
            <a:r>
              <a:rPr lang="en-GB" sz="2400" dirty="0"/>
              <a:t>By analysing individually you miss out on the benefits of the repeats!</a:t>
            </a:r>
          </a:p>
          <a:p>
            <a:r>
              <a:rPr lang="en-GB" sz="2400" dirty="0"/>
              <a:t>What you are really doing is a weird two-stage design (how do you get your effect estimates?).  Difficult to understand the statistical properties of this.</a:t>
            </a:r>
          </a:p>
          <a:p>
            <a:endParaRPr lang="en-GB" sz="2400" dirty="0"/>
          </a:p>
          <a:p>
            <a:pPr marL="0" indent="0">
              <a:buNone/>
            </a:pPr>
            <a:r>
              <a:rPr lang="en-GB" sz="2400" dirty="0"/>
              <a:t>Design it properly to begin with?</a:t>
            </a:r>
          </a:p>
        </p:txBody>
      </p:sp>
    </p:spTree>
    <p:extLst>
      <p:ext uri="{BB962C8B-B14F-4D97-AF65-F5344CB8AC3E}">
        <p14:creationId xmlns:p14="http://schemas.microsoft.com/office/powerpoint/2010/main" val="388341422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BC4F7-5A2D-4C50-8780-A4D291B63D96}"/>
              </a:ext>
            </a:extLst>
          </p:cNvPr>
          <p:cNvSpPr>
            <a:spLocks noGrp="1"/>
          </p:cNvSpPr>
          <p:nvPr>
            <p:ph type="title"/>
          </p:nvPr>
        </p:nvSpPr>
        <p:spPr/>
        <p:txBody>
          <a:bodyPr/>
          <a:lstStyle/>
          <a:p>
            <a:r>
              <a:rPr lang="en-GB" dirty="0"/>
              <a:t>The ‘it’s OK we’ll repeat it afterwards’ design</a:t>
            </a:r>
          </a:p>
        </p:txBody>
      </p:sp>
      <p:sp>
        <p:nvSpPr>
          <p:cNvPr id="4" name="Rectangle 3">
            <a:extLst>
              <a:ext uri="{FF2B5EF4-FFF2-40B4-BE49-F238E27FC236}">
                <a16:creationId xmlns:a16="http://schemas.microsoft.com/office/drawing/2014/main" id="{0AAA7B2F-5CB5-4DF4-98E8-371346CF08AD}"/>
              </a:ext>
            </a:extLst>
          </p:cNvPr>
          <p:cNvSpPr/>
          <p:nvPr/>
        </p:nvSpPr>
        <p:spPr>
          <a:xfrm>
            <a:off x="1001483" y="1934482"/>
            <a:ext cx="1426029" cy="10232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Test 1</a:t>
            </a:r>
          </a:p>
        </p:txBody>
      </p:sp>
      <p:cxnSp>
        <p:nvCxnSpPr>
          <p:cNvPr id="6" name="Straight Arrow Connector 5">
            <a:extLst>
              <a:ext uri="{FF2B5EF4-FFF2-40B4-BE49-F238E27FC236}">
                <a16:creationId xmlns:a16="http://schemas.microsoft.com/office/drawing/2014/main" id="{C0F78F08-BD06-480C-9E56-55C9A2B9F797}"/>
              </a:ext>
            </a:extLst>
          </p:cNvPr>
          <p:cNvCxnSpPr>
            <a:cxnSpLocks/>
            <a:stCxn id="4" idx="3"/>
            <a:endCxn id="7" idx="1"/>
          </p:cNvCxnSpPr>
          <p:nvPr/>
        </p:nvCxnSpPr>
        <p:spPr>
          <a:xfrm>
            <a:off x="2427512" y="2446111"/>
            <a:ext cx="18569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BE465B5A-8B31-4708-8A78-4FC43F80AF0D}"/>
              </a:ext>
            </a:extLst>
          </p:cNvPr>
          <p:cNvSpPr/>
          <p:nvPr/>
        </p:nvSpPr>
        <p:spPr>
          <a:xfrm>
            <a:off x="4284497" y="1934482"/>
            <a:ext cx="1114815" cy="10232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Test 2</a:t>
            </a:r>
          </a:p>
        </p:txBody>
      </p:sp>
      <p:cxnSp>
        <p:nvCxnSpPr>
          <p:cNvPr id="8" name="Straight Arrow Connector 7">
            <a:extLst>
              <a:ext uri="{FF2B5EF4-FFF2-40B4-BE49-F238E27FC236}">
                <a16:creationId xmlns:a16="http://schemas.microsoft.com/office/drawing/2014/main" id="{CAFB9089-97E5-46CA-AD54-F3F7DF4FDCE8}"/>
              </a:ext>
            </a:extLst>
          </p:cNvPr>
          <p:cNvCxnSpPr>
            <a:cxnSpLocks/>
            <a:stCxn id="7" idx="3"/>
            <a:endCxn id="17" idx="1"/>
          </p:cNvCxnSpPr>
          <p:nvPr/>
        </p:nvCxnSpPr>
        <p:spPr>
          <a:xfrm flipV="1">
            <a:off x="5399312" y="2435988"/>
            <a:ext cx="2576157" cy="101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598EC22E-0C31-41C0-B294-C83D5C15AF20}"/>
              </a:ext>
            </a:extLst>
          </p:cNvPr>
          <p:cNvCxnSpPr>
            <a:cxnSpLocks/>
            <a:stCxn id="4" idx="2"/>
          </p:cNvCxnSpPr>
          <p:nvPr/>
        </p:nvCxnSpPr>
        <p:spPr>
          <a:xfrm>
            <a:off x="1714498" y="2957739"/>
            <a:ext cx="0" cy="990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B3ECD9F-D661-4F43-A728-A37B74721C34}"/>
              </a:ext>
            </a:extLst>
          </p:cNvPr>
          <p:cNvCxnSpPr>
            <a:cxnSpLocks/>
            <a:stCxn id="7" idx="2"/>
          </p:cNvCxnSpPr>
          <p:nvPr/>
        </p:nvCxnSpPr>
        <p:spPr>
          <a:xfrm>
            <a:off x="4841905" y="2957739"/>
            <a:ext cx="0" cy="9906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2C5AEEFC-09C0-4CBD-BAB7-0B8E0FA0C7F0}"/>
              </a:ext>
            </a:extLst>
          </p:cNvPr>
          <p:cNvSpPr/>
          <p:nvPr/>
        </p:nvSpPr>
        <p:spPr>
          <a:xfrm>
            <a:off x="7975469" y="1869935"/>
            <a:ext cx="1426029" cy="11321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Success!</a:t>
            </a:r>
          </a:p>
          <a:p>
            <a:pPr algn="ctr"/>
            <a:r>
              <a:rPr lang="en-GB" dirty="0">
                <a:sym typeface="Wingdings" panose="05000000000000000000" pitchFamily="2" charset="2"/>
              </a:rPr>
              <a:t> </a:t>
            </a:r>
            <a:endParaRPr lang="en-GB" dirty="0"/>
          </a:p>
        </p:txBody>
      </p:sp>
      <p:sp>
        <p:nvSpPr>
          <p:cNvPr id="18" name="Rectangle 17">
            <a:extLst>
              <a:ext uri="{FF2B5EF4-FFF2-40B4-BE49-F238E27FC236}">
                <a16:creationId xmlns:a16="http://schemas.microsoft.com/office/drawing/2014/main" id="{FA247523-22FD-4FF7-A369-B686DBC443B4}"/>
              </a:ext>
            </a:extLst>
          </p:cNvPr>
          <p:cNvSpPr/>
          <p:nvPr/>
        </p:nvSpPr>
        <p:spPr>
          <a:xfrm>
            <a:off x="1001483" y="3948341"/>
            <a:ext cx="4811488" cy="6749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Failure</a:t>
            </a:r>
          </a:p>
          <a:p>
            <a:pPr algn="ctr"/>
            <a:r>
              <a:rPr lang="en-GB" dirty="0">
                <a:sym typeface="Wingdings" panose="05000000000000000000" pitchFamily="2" charset="2"/>
              </a:rPr>
              <a:t></a:t>
            </a:r>
            <a:endParaRPr lang="en-GB" dirty="0"/>
          </a:p>
        </p:txBody>
      </p:sp>
      <p:sp>
        <p:nvSpPr>
          <p:cNvPr id="23" name="TextBox 22">
            <a:extLst>
              <a:ext uri="{FF2B5EF4-FFF2-40B4-BE49-F238E27FC236}">
                <a16:creationId xmlns:a16="http://schemas.microsoft.com/office/drawing/2014/main" id="{4A167646-3CE1-4D33-997B-A4B0A59DB6AD}"/>
              </a:ext>
            </a:extLst>
          </p:cNvPr>
          <p:cNvSpPr txBox="1"/>
          <p:nvPr/>
        </p:nvSpPr>
        <p:spPr>
          <a:xfrm>
            <a:off x="2790502" y="2076778"/>
            <a:ext cx="830677" cy="369332"/>
          </a:xfrm>
          <a:prstGeom prst="rect">
            <a:avLst/>
          </a:prstGeom>
          <a:noFill/>
        </p:spPr>
        <p:txBody>
          <a:bodyPr wrap="none" rtlCol="0">
            <a:spAutoFit/>
          </a:bodyPr>
          <a:lstStyle/>
          <a:p>
            <a:r>
              <a:rPr lang="en-GB" dirty="0"/>
              <a:t>p&lt;0.05</a:t>
            </a:r>
          </a:p>
        </p:txBody>
      </p:sp>
      <p:sp>
        <p:nvSpPr>
          <p:cNvPr id="24" name="TextBox 23">
            <a:extLst>
              <a:ext uri="{FF2B5EF4-FFF2-40B4-BE49-F238E27FC236}">
                <a16:creationId xmlns:a16="http://schemas.microsoft.com/office/drawing/2014/main" id="{DC9CEEBB-C4D0-44D0-BD82-BA9EF138131D}"/>
              </a:ext>
            </a:extLst>
          </p:cNvPr>
          <p:cNvSpPr txBox="1"/>
          <p:nvPr/>
        </p:nvSpPr>
        <p:spPr>
          <a:xfrm>
            <a:off x="5811288" y="2076778"/>
            <a:ext cx="830677" cy="369332"/>
          </a:xfrm>
          <a:prstGeom prst="rect">
            <a:avLst/>
          </a:prstGeom>
          <a:noFill/>
        </p:spPr>
        <p:txBody>
          <a:bodyPr wrap="none" rtlCol="0">
            <a:spAutoFit/>
          </a:bodyPr>
          <a:lstStyle/>
          <a:p>
            <a:r>
              <a:rPr lang="en-GB" dirty="0"/>
              <a:t>p&lt;0.05</a:t>
            </a:r>
          </a:p>
        </p:txBody>
      </p:sp>
      <p:sp>
        <p:nvSpPr>
          <p:cNvPr id="25" name="TextBox 24">
            <a:extLst>
              <a:ext uri="{FF2B5EF4-FFF2-40B4-BE49-F238E27FC236}">
                <a16:creationId xmlns:a16="http://schemas.microsoft.com/office/drawing/2014/main" id="{FACF8B01-0321-4B54-96C2-B2F1E4664C6E}"/>
              </a:ext>
            </a:extLst>
          </p:cNvPr>
          <p:cNvSpPr txBox="1"/>
          <p:nvPr/>
        </p:nvSpPr>
        <p:spPr>
          <a:xfrm>
            <a:off x="1714498" y="3181287"/>
            <a:ext cx="1611531" cy="646331"/>
          </a:xfrm>
          <a:prstGeom prst="rect">
            <a:avLst/>
          </a:prstGeom>
          <a:noFill/>
        </p:spPr>
        <p:txBody>
          <a:bodyPr wrap="none" rtlCol="0">
            <a:spAutoFit/>
          </a:bodyPr>
          <a:lstStyle/>
          <a:p>
            <a:r>
              <a:rPr lang="en-GB" dirty="0"/>
              <a:t>p&gt;0.05</a:t>
            </a:r>
          </a:p>
          <a:p>
            <a:r>
              <a:rPr lang="en-GB" dirty="0"/>
              <a:t>(nothing there)</a:t>
            </a:r>
          </a:p>
        </p:txBody>
      </p:sp>
      <p:sp>
        <p:nvSpPr>
          <p:cNvPr id="26" name="TextBox 25">
            <a:extLst>
              <a:ext uri="{FF2B5EF4-FFF2-40B4-BE49-F238E27FC236}">
                <a16:creationId xmlns:a16="http://schemas.microsoft.com/office/drawing/2014/main" id="{910271C6-EFD3-48C3-ADD3-AE6B9C0A7352}"/>
              </a:ext>
            </a:extLst>
          </p:cNvPr>
          <p:cNvSpPr txBox="1"/>
          <p:nvPr/>
        </p:nvSpPr>
        <p:spPr>
          <a:xfrm>
            <a:off x="4957243" y="3181287"/>
            <a:ext cx="3796552" cy="646331"/>
          </a:xfrm>
          <a:prstGeom prst="rect">
            <a:avLst/>
          </a:prstGeom>
          <a:noFill/>
        </p:spPr>
        <p:txBody>
          <a:bodyPr wrap="none" rtlCol="0">
            <a:spAutoFit/>
          </a:bodyPr>
          <a:lstStyle/>
          <a:p>
            <a:r>
              <a:rPr lang="en-GB" dirty="0"/>
              <a:t>p&gt;0.05</a:t>
            </a:r>
          </a:p>
          <a:p>
            <a:r>
              <a:rPr lang="en-GB" dirty="0"/>
              <a:t>(must have been a fluke or something)</a:t>
            </a:r>
          </a:p>
        </p:txBody>
      </p:sp>
      <p:sp>
        <p:nvSpPr>
          <p:cNvPr id="29" name="TextBox 28">
            <a:extLst>
              <a:ext uri="{FF2B5EF4-FFF2-40B4-BE49-F238E27FC236}">
                <a16:creationId xmlns:a16="http://schemas.microsoft.com/office/drawing/2014/main" id="{C04B038C-B0A5-4370-945E-984FDCF073D5}"/>
              </a:ext>
            </a:extLst>
          </p:cNvPr>
          <p:cNvSpPr txBox="1"/>
          <p:nvPr/>
        </p:nvSpPr>
        <p:spPr>
          <a:xfrm>
            <a:off x="2554002" y="2474500"/>
            <a:ext cx="1604005" cy="923330"/>
          </a:xfrm>
          <a:prstGeom prst="rect">
            <a:avLst/>
          </a:prstGeom>
          <a:noFill/>
        </p:spPr>
        <p:txBody>
          <a:bodyPr wrap="square" rtlCol="0">
            <a:spAutoFit/>
          </a:bodyPr>
          <a:lstStyle/>
          <a:p>
            <a:r>
              <a:rPr lang="en-GB" dirty="0"/>
              <a:t>Power=80%</a:t>
            </a:r>
          </a:p>
          <a:p>
            <a:r>
              <a:rPr lang="en-GB" dirty="0"/>
              <a:t>(ok but I don’t trust myself)</a:t>
            </a:r>
          </a:p>
        </p:txBody>
      </p:sp>
      <p:sp>
        <p:nvSpPr>
          <p:cNvPr id="30" name="TextBox 29">
            <a:extLst>
              <a:ext uri="{FF2B5EF4-FFF2-40B4-BE49-F238E27FC236}">
                <a16:creationId xmlns:a16="http://schemas.microsoft.com/office/drawing/2014/main" id="{049421DD-AC15-4C5F-8144-4794BA127C8F}"/>
              </a:ext>
            </a:extLst>
          </p:cNvPr>
          <p:cNvSpPr txBox="1"/>
          <p:nvPr/>
        </p:nvSpPr>
        <p:spPr>
          <a:xfrm>
            <a:off x="5820884" y="2454407"/>
            <a:ext cx="1995418" cy="646331"/>
          </a:xfrm>
          <a:prstGeom prst="rect">
            <a:avLst/>
          </a:prstGeom>
          <a:noFill/>
        </p:spPr>
        <p:txBody>
          <a:bodyPr wrap="none" rtlCol="0">
            <a:spAutoFit/>
          </a:bodyPr>
          <a:lstStyle/>
          <a:p>
            <a:r>
              <a:rPr lang="en-GB" dirty="0"/>
              <a:t>Power=80%</a:t>
            </a:r>
          </a:p>
          <a:p>
            <a:r>
              <a:rPr lang="en-GB" dirty="0"/>
              <a:t>(well that settles it)</a:t>
            </a:r>
          </a:p>
        </p:txBody>
      </p:sp>
      <p:sp>
        <p:nvSpPr>
          <p:cNvPr id="31" name="TextBox 30">
            <a:extLst>
              <a:ext uri="{FF2B5EF4-FFF2-40B4-BE49-F238E27FC236}">
                <a16:creationId xmlns:a16="http://schemas.microsoft.com/office/drawing/2014/main" id="{C242C057-A462-4505-9AB6-075D8D47E5F3}"/>
              </a:ext>
            </a:extLst>
          </p:cNvPr>
          <p:cNvSpPr txBox="1"/>
          <p:nvPr/>
        </p:nvSpPr>
        <p:spPr>
          <a:xfrm>
            <a:off x="7157376" y="4285793"/>
            <a:ext cx="3796552" cy="203132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t>Consider what we learnt about repeatability of studies from the first session.</a:t>
            </a:r>
          </a:p>
          <a:p>
            <a:endParaRPr lang="en-GB" dirty="0"/>
          </a:p>
          <a:p>
            <a:r>
              <a:rPr lang="en-GB" dirty="0"/>
              <a:t>If you have enough samples for two experiments, then run two studies or a proper adaptive design.</a:t>
            </a:r>
          </a:p>
        </p:txBody>
      </p:sp>
      <p:sp>
        <p:nvSpPr>
          <p:cNvPr id="19" name="TextBox 18">
            <a:extLst>
              <a:ext uri="{FF2B5EF4-FFF2-40B4-BE49-F238E27FC236}">
                <a16:creationId xmlns:a16="http://schemas.microsoft.com/office/drawing/2014/main" id="{96E743D7-2195-44FD-95B1-F593D6229801}"/>
              </a:ext>
            </a:extLst>
          </p:cNvPr>
          <p:cNvSpPr txBox="1"/>
          <p:nvPr/>
        </p:nvSpPr>
        <p:spPr>
          <a:xfrm>
            <a:off x="1141332" y="5013683"/>
            <a:ext cx="4129015" cy="1200329"/>
          </a:xfrm>
          <a:prstGeom prst="rect">
            <a:avLst/>
          </a:prstGeom>
          <a:noFill/>
        </p:spPr>
        <p:txBody>
          <a:bodyPr wrap="none" rtlCol="0">
            <a:spAutoFit/>
          </a:bodyPr>
          <a:lstStyle/>
          <a:p>
            <a:r>
              <a:rPr lang="en-GB" dirty="0"/>
              <a:t>What is the power and size of this design?</a:t>
            </a:r>
          </a:p>
          <a:p>
            <a:r>
              <a:rPr lang="en-GB" dirty="0"/>
              <a:t>Power = 64%</a:t>
            </a:r>
          </a:p>
          <a:p>
            <a:r>
              <a:rPr lang="en-GB" dirty="0"/>
              <a:t>Size = 0.0025</a:t>
            </a:r>
          </a:p>
          <a:p>
            <a:r>
              <a:rPr lang="en-GB" dirty="0"/>
              <a:t>Was this the intention?</a:t>
            </a:r>
          </a:p>
        </p:txBody>
      </p:sp>
    </p:spTree>
    <p:extLst>
      <p:ext uri="{BB962C8B-B14F-4D97-AF65-F5344CB8AC3E}">
        <p14:creationId xmlns:p14="http://schemas.microsoft.com/office/powerpoint/2010/main" val="297851983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34F8B-CDB4-417C-9B15-1FF71AF5D122}"/>
              </a:ext>
            </a:extLst>
          </p:cNvPr>
          <p:cNvSpPr>
            <a:spLocks noGrp="1"/>
          </p:cNvSpPr>
          <p:nvPr>
            <p:ph type="title"/>
          </p:nvPr>
        </p:nvSpPr>
        <p:spPr>
          <a:xfrm>
            <a:off x="904877" y="2415322"/>
            <a:ext cx="3451730" cy="2399869"/>
          </a:xfrm>
        </p:spPr>
        <p:txBody>
          <a:bodyPr>
            <a:normAutofit fontScale="90000"/>
          </a:bodyPr>
          <a:lstStyle/>
          <a:p>
            <a:pPr algn="ctr"/>
            <a:r>
              <a:rPr lang="en-GB" sz="3400" dirty="0">
                <a:solidFill>
                  <a:srgbClr val="FFFFFF"/>
                </a:solidFill>
              </a:rPr>
              <a:t>“I don’t care how different, I just want to show they are different…”</a:t>
            </a:r>
          </a:p>
        </p:txBody>
      </p:sp>
      <p:sp>
        <p:nvSpPr>
          <p:cNvPr id="37" name="Content Placeholder 2">
            <a:extLst>
              <a:ext uri="{FF2B5EF4-FFF2-40B4-BE49-F238E27FC236}">
                <a16:creationId xmlns:a16="http://schemas.microsoft.com/office/drawing/2014/main" id="{AB9A4444-9670-4CC7-A00C-4E2B60F647EC}"/>
              </a:ext>
            </a:extLst>
          </p:cNvPr>
          <p:cNvSpPr>
            <a:spLocks noGrp="1"/>
          </p:cNvSpPr>
          <p:nvPr>
            <p:ph idx="1"/>
          </p:nvPr>
        </p:nvSpPr>
        <p:spPr>
          <a:xfrm>
            <a:off x="5120640" y="552451"/>
            <a:ext cx="6281928" cy="5838823"/>
          </a:xfrm>
        </p:spPr>
        <p:txBody>
          <a:bodyPr anchor="ctr">
            <a:normAutofit/>
          </a:bodyPr>
          <a:lstStyle/>
          <a:p>
            <a:pPr marL="0" indent="0">
              <a:buNone/>
            </a:pPr>
            <a:r>
              <a:rPr lang="en-GB" sz="2400" dirty="0"/>
              <a:t>An argument against needing to think about minimum important differences.</a:t>
            </a:r>
          </a:p>
          <a:p>
            <a:pPr marL="0" indent="0">
              <a:buNone/>
            </a:pPr>
            <a:endParaRPr lang="en-GB" sz="2400" dirty="0"/>
          </a:p>
          <a:p>
            <a:pPr marL="0" indent="0">
              <a:buNone/>
            </a:pPr>
            <a:r>
              <a:rPr lang="en-GB" sz="2400" dirty="0"/>
              <a:t>Reasonable on the face of it…</a:t>
            </a:r>
          </a:p>
          <a:p>
            <a:pPr marL="0" indent="0">
              <a:buNone/>
            </a:pPr>
            <a:endParaRPr lang="en-GB" sz="2400" dirty="0"/>
          </a:p>
          <a:p>
            <a:pPr marL="0" indent="0">
              <a:buNone/>
            </a:pPr>
            <a:r>
              <a:rPr lang="en-GB" sz="2400" dirty="0"/>
              <a:t>But…</a:t>
            </a:r>
          </a:p>
          <a:p>
            <a:pPr marL="0" indent="0">
              <a:buNone/>
            </a:pPr>
            <a:endParaRPr lang="en-GB" sz="2400" dirty="0"/>
          </a:p>
          <a:p>
            <a:pPr marL="0" indent="0">
              <a:buNone/>
            </a:pPr>
            <a:r>
              <a:rPr lang="en-GB" sz="2400" dirty="0"/>
              <a:t>…given enough data, null hypothesis is always false</a:t>
            </a:r>
          </a:p>
          <a:p>
            <a:pPr marL="0" indent="0">
              <a:buNone/>
            </a:pPr>
            <a:endParaRPr lang="en-GB" sz="2400" dirty="0"/>
          </a:p>
          <a:p>
            <a:pPr marL="0" indent="0">
              <a:buNone/>
            </a:pPr>
            <a:r>
              <a:rPr lang="en-GB" sz="2400" dirty="0"/>
              <a:t>That is, </a:t>
            </a:r>
            <a:r>
              <a:rPr lang="en-GB" sz="2400" b="1" i="1" dirty="0"/>
              <a:t>every</a:t>
            </a:r>
            <a:r>
              <a:rPr lang="en-GB" sz="2400" dirty="0"/>
              <a:t> intervention makes at least some difference to an outcome.</a:t>
            </a:r>
          </a:p>
        </p:txBody>
      </p:sp>
    </p:spTree>
    <p:extLst>
      <p:ext uri="{BB962C8B-B14F-4D97-AF65-F5344CB8AC3E}">
        <p14:creationId xmlns:p14="http://schemas.microsoft.com/office/powerpoint/2010/main" val="58392978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03E3F-AE4B-48DD-8AA5-81D0B92DEA4B}"/>
              </a:ext>
            </a:extLst>
          </p:cNvPr>
          <p:cNvSpPr>
            <a:spLocks noGrp="1"/>
          </p:cNvSpPr>
          <p:nvPr>
            <p:ph type="title"/>
          </p:nvPr>
        </p:nvSpPr>
        <p:spPr>
          <a:xfrm>
            <a:off x="838199" y="963877"/>
            <a:ext cx="3621185" cy="4930246"/>
          </a:xfrm>
        </p:spPr>
        <p:txBody>
          <a:bodyPr>
            <a:normAutofit fontScale="90000"/>
          </a:bodyPr>
          <a:lstStyle/>
          <a:p>
            <a:r>
              <a:rPr lang="en-GB" sz="3600" dirty="0">
                <a:solidFill>
                  <a:schemeClr val="accent1"/>
                </a:solidFill>
              </a:rPr>
              <a:t>“If we see an effect even in an underpowered study, then it </a:t>
            </a:r>
            <a:r>
              <a:rPr lang="en-GB" sz="3600" b="1" i="1" dirty="0">
                <a:solidFill>
                  <a:schemeClr val="accent1"/>
                </a:solidFill>
              </a:rPr>
              <a:t>must </a:t>
            </a:r>
            <a:r>
              <a:rPr lang="en-GB" sz="3600" dirty="0">
                <a:solidFill>
                  <a:schemeClr val="accent1"/>
                </a:solidFill>
              </a:rPr>
              <a:t>be real”</a:t>
            </a:r>
            <a:br>
              <a:rPr lang="en-GB" sz="3600" dirty="0">
                <a:solidFill>
                  <a:schemeClr val="accent1"/>
                </a:solidFill>
              </a:rPr>
            </a:br>
            <a:r>
              <a:rPr lang="en-GB" sz="3600" dirty="0">
                <a:solidFill>
                  <a:schemeClr val="accent1"/>
                </a:solidFill>
              </a:rPr>
              <a:t>	</a:t>
            </a:r>
            <a:r>
              <a:rPr lang="en-GB" sz="3600" i="1" dirty="0">
                <a:solidFill>
                  <a:schemeClr val="accent1"/>
                </a:solidFill>
              </a:rPr>
              <a:t>- me in less enlightened times</a:t>
            </a:r>
          </a:p>
        </p:txBody>
      </p:sp>
      <p:sp>
        <p:nvSpPr>
          <p:cNvPr id="3" name="Content Placeholder 2">
            <a:extLst>
              <a:ext uri="{FF2B5EF4-FFF2-40B4-BE49-F238E27FC236}">
                <a16:creationId xmlns:a16="http://schemas.microsoft.com/office/drawing/2014/main" id="{D4472B98-4EAA-4FD9-A396-79D3654A0DFE}"/>
              </a:ext>
            </a:extLst>
          </p:cNvPr>
          <p:cNvSpPr>
            <a:spLocks noGrp="1"/>
          </p:cNvSpPr>
          <p:nvPr>
            <p:ph idx="1"/>
          </p:nvPr>
        </p:nvSpPr>
        <p:spPr>
          <a:xfrm>
            <a:off x="4976031" y="963877"/>
            <a:ext cx="6377769" cy="4930246"/>
          </a:xfrm>
        </p:spPr>
        <p:txBody>
          <a:bodyPr anchor="ctr">
            <a:normAutofit lnSpcReduction="10000"/>
          </a:bodyPr>
          <a:lstStyle/>
          <a:p>
            <a:r>
              <a:rPr lang="en-GB" dirty="0"/>
              <a:t>Sort of intuitively correct?</a:t>
            </a:r>
          </a:p>
          <a:p>
            <a:endParaRPr lang="en-GB" dirty="0"/>
          </a:p>
          <a:p>
            <a:r>
              <a:rPr lang="en-GB" dirty="0"/>
              <a:t>But NO!</a:t>
            </a:r>
          </a:p>
          <a:p>
            <a:endParaRPr lang="en-GB" dirty="0"/>
          </a:p>
          <a:p>
            <a:r>
              <a:rPr lang="en-GB" dirty="0"/>
              <a:t>We have seen that underpowered studies are more likely to throw false positives</a:t>
            </a:r>
          </a:p>
          <a:p>
            <a:endParaRPr lang="en-GB" dirty="0"/>
          </a:p>
          <a:p>
            <a:r>
              <a:rPr lang="en-GB" dirty="0"/>
              <a:t>A very large observed effect is highly likely to be a false positive if your prior belief is that the true effect is small..</a:t>
            </a:r>
          </a:p>
        </p:txBody>
      </p:sp>
    </p:spTree>
    <p:extLst>
      <p:ext uri="{BB962C8B-B14F-4D97-AF65-F5344CB8AC3E}">
        <p14:creationId xmlns:p14="http://schemas.microsoft.com/office/powerpoint/2010/main" val="244647450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4A75A-793E-4095-97EC-3D0E85DF1A67}"/>
              </a:ext>
            </a:extLst>
          </p:cNvPr>
          <p:cNvSpPr>
            <a:spLocks noGrp="1"/>
          </p:cNvSpPr>
          <p:nvPr>
            <p:ph type="title"/>
          </p:nvPr>
        </p:nvSpPr>
        <p:spPr>
          <a:xfrm>
            <a:off x="578370" y="1647241"/>
            <a:ext cx="3669161" cy="3286110"/>
          </a:xfrm>
        </p:spPr>
        <p:txBody>
          <a:bodyPr>
            <a:normAutofit fontScale="90000"/>
          </a:bodyPr>
          <a:lstStyle/>
          <a:p>
            <a:r>
              <a:rPr lang="en-GB" sz="3600" dirty="0">
                <a:solidFill>
                  <a:srgbClr val="FFFFFF"/>
                </a:solidFill>
              </a:rPr>
              <a:t>“My grant is due next week, I’m using five mice, can I have a power calculation to justify this?”</a:t>
            </a:r>
          </a:p>
        </p:txBody>
      </p:sp>
      <p:sp>
        <p:nvSpPr>
          <p:cNvPr id="3" name="Content Placeholder 2">
            <a:extLst>
              <a:ext uri="{FF2B5EF4-FFF2-40B4-BE49-F238E27FC236}">
                <a16:creationId xmlns:a16="http://schemas.microsoft.com/office/drawing/2014/main" id="{1CD8D5D5-3795-4316-810B-5503BBF16A39}"/>
              </a:ext>
            </a:extLst>
          </p:cNvPr>
          <p:cNvSpPr>
            <a:spLocks noGrp="1"/>
          </p:cNvSpPr>
          <p:nvPr>
            <p:ph idx="1"/>
          </p:nvPr>
        </p:nvSpPr>
        <p:spPr>
          <a:xfrm>
            <a:off x="5594555" y="334297"/>
            <a:ext cx="5802103" cy="6115663"/>
          </a:xfrm>
        </p:spPr>
        <p:txBody>
          <a:bodyPr anchor="ctr">
            <a:normAutofit/>
          </a:bodyPr>
          <a:lstStyle/>
          <a:p>
            <a:r>
              <a:rPr lang="en-GB" sz="2200" b="1" dirty="0">
                <a:solidFill>
                  <a:srgbClr val="000000"/>
                </a:solidFill>
              </a:rPr>
              <a:t>Previously:  </a:t>
            </a:r>
            <a:r>
              <a:rPr lang="en-GB" sz="2200" dirty="0">
                <a:solidFill>
                  <a:srgbClr val="000000"/>
                </a:solidFill>
              </a:rPr>
              <a:t>I have misgivings about this but I’ll see what I can do.</a:t>
            </a:r>
          </a:p>
          <a:p>
            <a:r>
              <a:rPr lang="en-GB" sz="2200" b="1" dirty="0">
                <a:solidFill>
                  <a:srgbClr val="000000"/>
                </a:solidFill>
              </a:rPr>
              <a:t>In future: </a:t>
            </a:r>
            <a:r>
              <a:rPr lang="en-GB" sz="2200" dirty="0">
                <a:solidFill>
                  <a:srgbClr val="000000"/>
                </a:solidFill>
              </a:rPr>
              <a:t>No.</a:t>
            </a:r>
          </a:p>
          <a:p>
            <a:endParaRPr lang="en-GB" sz="2200" dirty="0">
              <a:solidFill>
                <a:srgbClr val="000000"/>
              </a:solidFill>
            </a:endParaRPr>
          </a:p>
          <a:p>
            <a:pPr marL="0" indent="0">
              <a:buNone/>
            </a:pPr>
            <a:r>
              <a:rPr lang="en-GB" sz="2200" dirty="0">
                <a:solidFill>
                  <a:srgbClr val="000000"/>
                </a:solidFill>
              </a:rPr>
              <a:t>When in your project planning process should you think about sample size?</a:t>
            </a:r>
          </a:p>
          <a:p>
            <a:r>
              <a:rPr lang="en-GB" sz="2200" b="1" dirty="0">
                <a:solidFill>
                  <a:srgbClr val="000000"/>
                </a:solidFill>
              </a:rPr>
              <a:t>Keep in mind from the earliest stages of planning</a:t>
            </a:r>
          </a:p>
          <a:p>
            <a:r>
              <a:rPr lang="en-GB" sz="2200" b="1" dirty="0">
                <a:solidFill>
                  <a:srgbClr val="000000"/>
                </a:solidFill>
              </a:rPr>
              <a:t>Not </a:t>
            </a:r>
            <a:r>
              <a:rPr lang="en-GB" sz="2200" dirty="0">
                <a:solidFill>
                  <a:srgbClr val="000000"/>
                </a:solidFill>
              </a:rPr>
              <a:t>2 weeks before a grant deadline when all the costs are already done and you’re up to budget.</a:t>
            </a:r>
          </a:p>
          <a:p>
            <a:r>
              <a:rPr lang="en-GB" sz="2200" b="1" dirty="0">
                <a:solidFill>
                  <a:srgbClr val="000000"/>
                </a:solidFill>
              </a:rPr>
              <a:t>Not </a:t>
            </a:r>
            <a:r>
              <a:rPr lang="en-GB" sz="2200" dirty="0">
                <a:solidFill>
                  <a:srgbClr val="000000"/>
                </a:solidFill>
              </a:rPr>
              <a:t>6 months into your  PhD project – what if it’s not feasible?</a:t>
            </a:r>
          </a:p>
          <a:p>
            <a:r>
              <a:rPr lang="en-GB" sz="2200" dirty="0">
                <a:solidFill>
                  <a:srgbClr val="000000"/>
                </a:solidFill>
              </a:rPr>
              <a:t>But </a:t>
            </a:r>
            <a:r>
              <a:rPr lang="en-GB" sz="2200" i="1" dirty="0">
                <a:solidFill>
                  <a:srgbClr val="000000"/>
                </a:solidFill>
              </a:rPr>
              <a:t>do </a:t>
            </a:r>
            <a:r>
              <a:rPr lang="en-GB" sz="2200" dirty="0">
                <a:solidFill>
                  <a:srgbClr val="000000"/>
                </a:solidFill>
              </a:rPr>
              <a:t>revisit at those times and whenever design decisions are being taken!</a:t>
            </a:r>
          </a:p>
        </p:txBody>
      </p:sp>
    </p:spTree>
    <p:extLst>
      <p:ext uri="{BB962C8B-B14F-4D97-AF65-F5344CB8AC3E}">
        <p14:creationId xmlns:p14="http://schemas.microsoft.com/office/powerpoint/2010/main" val="94255369"/>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9E346-9BF2-4D40-AF9C-D6A863DAC8A0}"/>
              </a:ext>
            </a:extLst>
          </p:cNvPr>
          <p:cNvSpPr>
            <a:spLocks noGrp="1"/>
          </p:cNvSpPr>
          <p:nvPr>
            <p:ph type="title"/>
          </p:nvPr>
        </p:nvSpPr>
        <p:spPr>
          <a:xfrm>
            <a:off x="838200" y="963877"/>
            <a:ext cx="3494362" cy="4930246"/>
          </a:xfrm>
        </p:spPr>
        <p:txBody>
          <a:bodyPr>
            <a:normAutofit/>
          </a:bodyPr>
          <a:lstStyle/>
          <a:p>
            <a:pPr algn="r"/>
            <a:r>
              <a:rPr lang="en-GB">
                <a:solidFill>
                  <a:schemeClr val="accent1"/>
                </a:solidFill>
              </a:rPr>
              <a:t>Take home messages</a:t>
            </a:r>
          </a:p>
        </p:txBody>
      </p:sp>
      <p:sp>
        <p:nvSpPr>
          <p:cNvPr id="5" name="Content Placeholder 4">
            <a:extLst>
              <a:ext uri="{FF2B5EF4-FFF2-40B4-BE49-F238E27FC236}">
                <a16:creationId xmlns:a16="http://schemas.microsoft.com/office/drawing/2014/main" id="{2EC94C1F-FF32-4E16-ACCE-CAB5B364C7DE}"/>
              </a:ext>
            </a:extLst>
          </p:cNvPr>
          <p:cNvSpPr>
            <a:spLocks noGrp="1"/>
          </p:cNvSpPr>
          <p:nvPr>
            <p:ph idx="1"/>
          </p:nvPr>
        </p:nvSpPr>
        <p:spPr>
          <a:xfrm>
            <a:off x="4976031" y="620486"/>
            <a:ext cx="6736994" cy="5802085"/>
          </a:xfrm>
        </p:spPr>
        <p:txBody>
          <a:bodyPr>
            <a:normAutofit fontScale="85000" lnSpcReduction="20000"/>
          </a:bodyPr>
          <a:lstStyle/>
          <a:p>
            <a:pPr lvl="0"/>
            <a:r>
              <a:rPr lang="en-GB" dirty="0"/>
              <a:t>Conducting underpowered studies is a waste of time and resources.</a:t>
            </a:r>
          </a:p>
          <a:p>
            <a:pPr lvl="1"/>
            <a:r>
              <a:rPr lang="en-GB" dirty="0"/>
              <a:t>An unethical waste in the case of animal and human studies</a:t>
            </a:r>
          </a:p>
          <a:p>
            <a:pPr lvl="0"/>
            <a:r>
              <a:rPr lang="en-GB" dirty="0"/>
              <a:t>Conducting sample size calculation requires you to think through your research questions, design and analysis</a:t>
            </a:r>
          </a:p>
          <a:p>
            <a:pPr lvl="1"/>
            <a:r>
              <a:rPr lang="en-GB" dirty="0"/>
              <a:t>Plans are useless – planning is essential</a:t>
            </a:r>
          </a:p>
          <a:p>
            <a:pPr lvl="0"/>
            <a:r>
              <a:rPr lang="en-GB" dirty="0"/>
              <a:t>Broadly speaking – sample size depends on:</a:t>
            </a:r>
          </a:p>
          <a:p>
            <a:pPr lvl="1"/>
            <a:r>
              <a:rPr lang="en-GB" dirty="0"/>
              <a:t>Your willingness to accept false positives and negatives</a:t>
            </a:r>
          </a:p>
          <a:p>
            <a:pPr lvl="1"/>
            <a:r>
              <a:rPr lang="en-GB" dirty="0"/>
              <a:t>At a given ratio of ‘signal’ to ‘noise’ in your experiment.  </a:t>
            </a:r>
          </a:p>
          <a:p>
            <a:pPr lvl="0"/>
            <a:r>
              <a:rPr lang="en-GB" dirty="0"/>
              <a:t>To detect a smaller signal -&gt; more numbers</a:t>
            </a:r>
          </a:p>
          <a:p>
            <a:pPr lvl="0"/>
            <a:r>
              <a:rPr lang="en-GB" dirty="0"/>
              <a:t>With more ‘noisy’ experiment -&gt; more numbers</a:t>
            </a:r>
          </a:p>
          <a:p>
            <a:r>
              <a:rPr lang="en-GB" dirty="0"/>
              <a:t>It isn’t an exact science, so consider a range of inputs</a:t>
            </a:r>
          </a:p>
          <a:p>
            <a:pPr lvl="0"/>
            <a:r>
              <a:rPr lang="en-GB" dirty="0"/>
              <a:t>The principle is the same, but is operationalised differently for different designs and research questions.</a:t>
            </a:r>
          </a:p>
        </p:txBody>
      </p:sp>
    </p:spTree>
    <p:extLst>
      <p:ext uri="{BB962C8B-B14F-4D97-AF65-F5344CB8AC3E}">
        <p14:creationId xmlns:p14="http://schemas.microsoft.com/office/powerpoint/2010/main" val="22592460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192729-1686-4488-BDFD-6BFDB8C95D80}"/>
              </a:ext>
            </a:extLst>
          </p:cNvPr>
          <p:cNvSpPr txBox="1"/>
          <p:nvPr/>
        </p:nvSpPr>
        <p:spPr>
          <a:xfrm>
            <a:off x="3091542" y="1074509"/>
            <a:ext cx="5812971" cy="4708981"/>
          </a:xfrm>
          <a:prstGeom prst="rect">
            <a:avLst/>
          </a:prstGeom>
          <a:noFill/>
        </p:spPr>
        <p:txBody>
          <a:bodyPr wrap="square" rtlCol="0">
            <a:spAutoFit/>
          </a:bodyPr>
          <a:lstStyle/>
          <a:p>
            <a:pPr algn="ctr"/>
            <a:r>
              <a:rPr lang="en-GB" sz="6000" dirty="0"/>
              <a:t>Thanks</a:t>
            </a:r>
          </a:p>
          <a:p>
            <a:pPr algn="ctr"/>
            <a:endParaRPr lang="en-GB" sz="6000" dirty="0"/>
          </a:p>
          <a:p>
            <a:pPr algn="ctr"/>
            <a:r>
              <a:rPr lang="en-GB" sz="6000" dirty="0"/>
              <a:t>Questions</a:t>
            </a:r>
          </a:p>
          <a:p>
            <a:pPr algn="ctr"/>
            <a:endParaRPr lang="en-GB" sz="6000" dirty="0"/>
          </a:p>
          <a:p>
            <a:pPr algn="ctr"/>
            <a:r>
              <a:rPr lang="en-GB" sz="6000" dirty="0"/>
              <a:t>Feedback</a:t>
            </a:r>
          </a:p>
        </p:txBody>
      </p:sp>
    </p:spTree>
    <p:extLst>
      <p:ext uri="{BB962C8B-B14F-4D97-AF65-F5344CB8AC3E}">
        <p14:creationId xmlns:p14="http://schemas.microsoft.com/office/powerpoint/2010/main" val="3735958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2DD0E-5B84-451F-85B3-FF695CF0A44C}"/>
              </a:ext>
            </a:extLst>
          </p:cNvPr>
          <p:cNvSpPr>
            <a:spLocks noGrp="1"/>
          </p:cNvSpPr>
          <p:nvPr>
            <p:ph type="title"/>
          </p:nvPr>
        </p:nvSpPr>
        <p:spPr/>
        <p:txBody>
          <a:bodyPr>
            <a:noAutofit/>
          </a:bodyPr>
          <a:lstStyle/>
          <a:p>
            <a:r>
              <a:rPr lang="en-GB" sz="3600" dirty="0"/>
              <a:t>Make sure your calculation aligns with your </a:t>
            </a:r>
            <a:r>
              <a:rPr lang="en-GB" sz="3600" u="sng" dirty="0"/>
              <a:t>real</a:t>
            </a:r>
            <a:r>
              <a:rPr lang="en-GB" sz="3600" dirty="0"/>
              <a:t> aims.</a:t>
            </a:r>
          </a:p>
        </p:txBody>
      </p:sp>
      <p:sp>
        <p:nvSpPr>
          <p:cNvPr id="3" name="Content Placeholder 2">
            <a:extLst>
              <a:ext uri="{FF2B5EF4-FFF2-40B4-BE49-F238E27FC236}">
                <a16:creationId xmlns:a16="http://schemas.microsoft.com/office/drawing/2014/main" id="{0F7119F2-9F19-4395-9908-7AB70682B9E6}"/>
              </a:ext>
            </a:extLst>
          </p:cNvPr>
          <p:cNvSpPr>
            <a:spLocks noGrp="1"/>
          </p:cNvSpPr>
          <p:nvPr>
            <p:ph idx="1"/>
          </p:nvPr>
        </p:nvSpPr>
        <p:spPr>
          <a:xfrm>
            <a:off x="706225" y="1514541"/>
            <a:ext cx="10515600" cy="4351338"/>
          </a:xfrm>
        </p:spPr>
        <p:txBody>
          <a:bodyPr>
            <a:normAutofit lnSpcReduction="10000"/>
          </a:bodyPr>
          <a:lstStyle/>
          <a:p>
            <a:r>
              <a:rPr lang="en-GB" dirty="0"/>
              <a:t>A group wanted to see if their dietary intervention affects alpha diversity of the gut microbiome</a:t>
            </a:r>
          </a:p>
          <a:p>
            <a:endParaRPr lang="en-GB" dirty="0"/>
          </a:p>
          <a:p>
            <a:r>
              <a:rPr lang="en-GB" dirty="0"/>
              <a:t>We calculated they would need 20 people</a:t>
            </a:r>
          </a:p>
          <a:p>
            <a:endParaRPr lang="en-GB" dirty="0"/>
          </a:p>
          <a:p>
            <a:r>
              <a:rPr lang="en-GB" dirty="0"/>
              <a:t>But then proposed to </a:t>
            </a:r>
          </a:p>
          <a:p>
            <a:pPr lvl="1"/>
            <a:r>
              <a:rPr lang="en-GB" dirty="0"/>
              <a:t>Use machine learning to identify ‘responders’ to treatment</a:t>
            </a:r>
          </a:p>
          <a:p>
            <a:pPr lvl="1"/>
            <a:r>
              <a:rPr lang="en-GB" dirty="0"/>
              <a:t>Do detailed comparisons of microbial compositions</a:t>
            </a:r>
          </a:p>
          <a:p>
            <a:pPr lvl="1"/>
            <a:r>
              <a:rPr lang="en-GB" dirty="0"/>
              <a:t>Correlate microbiome with urinary metabolites</a:t>
            </a:r>
          </a:p>
          <a:p>
            <a:pPr lvl="1"/>
            <a:r>
              <a:rPr lang="en-GB" dirty="0"/>
              <a:t>Etc…</a:t>
            </a:r>
          </a:p>
        </p:txBody>
      </p:sp>
    </p:spTree>
    <p:extLst>
      <p:ext uri="{BB962C8B-B14F-4D97-AF65-F5344CB8AC3E}">
        <p14:creationId xmlns:p14="http://schemas.microsoft.com/office/powerpoint/2010/main" val="672342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858CD-A631-2EC8-4F91-7317E111E7A0}"/>
              </a:ext>
            </a:extLst>
          </p:cNvPr>
          <p:cNvSpPr>
            <a:spLocks noGrp="1"/>
          </p:cNvSpPr>
          <p:nvPr>
            <p:ph type="title"/>
          </p:nvPr>
        </p:nvSpPr>
        <p:spPr/>
        <p:txBody>
          <a:bodyPr>
            <a:noAutofit/>
          </a:bodyPr>
          <a:lstStyle/>
          <a:p>
            <a:r>
              <a:rPr lang="en-GB" sz="3600" dirty="0"/>
              <a:t>Subgroup analysis and personalised medicine needs bigger studies</a:t>
            </a:r>
          </a:p>
        </p:txBody>
      </p:sp>
      <p:sp>
        <p:nvSpPr>
          <p:cNvPr id="3" name="Content Placeholder 2">
            <a:extLst>
              <a:ext uri="{FF2B5EF4-FFF2-40B4-BE49-F238E27FC236}">
                <a16:creationId xmlns:a16="http://schemas.microsoft.com/office/drawing/2014/main" id="{98C3F39E-C2E2-D521-E964-60B798B08DF2}"/>
              </a:ext>
            </a:extLst>
          </p:cNvPr>
          <p:cNvSpPr>
            <a:spLocks noGrp="1"/>
          </p:cNvSpPr>
          <p:nvPr>
            <p:ph idx="1"/>
          </p:nvPr>
        </p:nvSpPr>
        <p:spPr/>
        <p:txBody>
          <a:bodyPr/>
          <a:lstStyle/>
          <a:p>
            <a:r>
              <a:rPr lang="en-GB" dirty="0"/>
              <a:t>We want to test whether a treatment is effective (overall) in mice</a:t>
            </a:r>
          </a:p>
          <a:p>
            <a:endParaRPr lang="en-GB" dirty="0"/>
          </a:p>
          <a:p>
            <a:r>
              <a:rPr lang="en-GB" dirty="0"/>
              <a:t>The research plan suggests the investigators will also test for sex differences in the treatment effect (do male vs female mice respond differently)!</a:t>
            </a:r>
          </a:p>
          <a:p>
            <a:endParaRPr lang="en-GB" dirty="0"/>
          </a:p>
          <a:p>
            <a:r>
              <a:rPr lang="en-GB" dirty="0"/>
              <a:t>This is a </a:t>
            </a:r>
            <a:r>
              <a:rPr lang="en-GB" b="1" dirty="0"/>
              <a:t>different question </a:t>
            </a:r>
            <a:r>
              <a:rPr lang="en-GB" dirty="0"/>
              <a:t>and needs a </a:t>
            </a:r>
            <a:r>
              <a:rPr lang="en-GB" b="1" dirty="0"/>
              <a:t>different sample size calculation</a:t>
            </a:r>
          </a:p>
        </p:txBody>
      </p:sp>
    </p:spTree>
    <p:extLst>
      <p:ext uri="{BB962C8B-B14F-4D97-AF65-F5344CB8AC3E}">
        <p14:creationId xmlns:p14="http://schemas.microsoft.com/office/powerpoint/2010/main" val="946527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09B5F-784C-460B-B6D7-E17DC4AB623A}"/>
              </a:ext>
            </a:extLst>
          </p:cNvPr>
          <p:cNvSpPr>
            <a:spLocks noGrp="1"/>
          </p:cNvSpPr>
          <p:nvPr>
            <p:ph type="title"/>
          </p:nvPr>
        </p:nvSpPr>
        <p:spPr>
          <a:xfrm>
            <a:off x="0" y="0"/>
            <a:ext cx="12192000" cy="1556426"/>
          </a:xfrm>
        </p:spPr>
        <p:txBody>
          <a:bodyPr>
            <a:normAutofit/>
          </a:bodyPr>
          <a:lstStyle/>
          <a:p>
            <a:r>
              <a:rPr lang="en-GB" dirty="0"/>
              <a:t>Exercise 3 – </a:t>
            </a:r>
            <a:br>
              <a:rPr lang="en-GB" dirty="0"/>
            </a:br>
            <a:r>
              <a:rPr lang="en-GB" dirty="0"/>
              <a:t>P-values and sample size by simulation</a:t>
            </a:r>
          </a:p>
        </p:txBody>
      </p:sp>
      <p:sp>
        <p:nvSpPr>
          <p:cNvPr id="3" name="Content Placeholder 2">
            <a:extLst>
              <a:ext uri="{FF2B5EF4-FFF2-40B4-BE49-F238E27FC236}">
                <a16:creationId xmlns:a16="http://schemas.microsoft.com/office/drawing/2014/main" id="{C5C767F0-BBD5-4910-A39E-0337EE86F03F}"/>
              </a:ext>
            </a:extLst>
          </p:cNvPr>
          <p:cNvSpPr>
            <a:spLocks noGrp="1"/>
          </p:cNvSpPr>
          <p:nvPr>
            <p:ph idx="1"/>
          </p:nvPr>
        </p:nvSpPr>
        <p:spPr>
          <a:xfrm>
            <a:off x="687371" y="1556426"/>
            <a:ext cx="10515600" cy="4351338"/>
          </a:xfrm>
        </p:spPr>
        <p:txBody>
          <a:bodyPr>
            <a:normAutofit lnSpcReduction="10000"/>
          </a:bodyPr>
          <a:lstStyle/>
          <a:p>
            <a:pPr marL="0" indent="0">
              <a:buNone/>
            </a:pPr>
            <a:endParaRPr lang="en-GB" b="1" dirty="0"/>
          </a:p>
          <a:p>
            <a:pPr marL="0" indent="0">
              <a:buNone/>
            </a:pPr>
            <a:r>
              <a:rPr lang="en-GB" dirty="0"/>
              <a:t>Goal:  Estimate the effect of our dietary supplement on mouse gut diversity.</a:t>
            </a:r>
          </a:p>
          <a:p>
            <a:endParaRPr lang="en-GB" dirty="0"/>
          </a:p>
          <a:p>
            <a:r>
              <a:rPr lang="en-GB" dirty="0"/>
              <a:t>First, we’ll run preliminary study of the intervention, to illustrate the effect of sample size on precision of estimates and reliability of p-values.</a:t>
            </a:r>
          </a:p>
          <a:p>
            <a:endParaRPr lang="en-GB" dirty="0"/>
          </a:p>
          <a:p>
            <a:r>
              <a:rPr lang="en-GB" dirty="0"/>
              <a:t>Then we’ll consider how many participants we really need for this study.</a:t>
            </a:r>
          </a:p>
        </p:txBody>
      </p:sp>
    </p:spTree>
    <p:extLst>
      <p:ext uri="{BB962C8B-B14F-4D97-AF65-F5344CB8AC3E}">
        <p14:creationId xmlns:p14="http://schemas.microsoft.com/office/powerpoint/2010/main" val="1801682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3E490-05C6-729C-7659-0CEC9005C842}"/>
              </a:ext>
            </a:extLst>
          </p:cNvPr>
          <p:cNvSpPr>
            <a:spLocks noGrp="1"/>
          </p:cNvSpPr>
          <p:nvPr>
            <p:ph type="title"/>
          </p:nvPr>
        </p:nvSpPr>
        <p:spPr/>
        <p:txBody>
          <a:bodyPr/>
          <a:lstStyle/>
          <a:p>
            <a:r>
              <a:rPr lang="en-GB" dirty="0"/>
              <a:t>What did we need to know</a:t>
            </a:r>
          </a:p>
        </p:txBody>
      </p:sp>
      <p:sp>
        <p:nvSpPr>
          <p:cNvPr id="3" name="Content Placeholder 2">
            <a:extLst>
              <a:ext uri="{FF2B5EF4-FFF2-40B4-BE49-F238E27FC236}">
                <a16:creationId xmlns:a16="http://schemas.microsoft.com/office/drawing/2014/main" id="{BE9DE6E5-7A05-28B9-BA2A-84195EAB0D72}"/>
              </a:ext>
            </a:extLst>
          </p:cNvPr>
          <p:cNvSpPr>
            <a:spLocks noGrp="1"/>
          </p:cNvSpPr>
          <p:nvPr>
            <p:ph idx="1"/>
          </p:nvPr>
        </p:nvSpPr>
        <p:spPr>
          <a:xfrm>
            <a:off x="561704" y="1476833"/>
            <a:ext cx="10515600" cy="4351338"/>
          </a:xfrm>
        </p:spPr>
        <p:txBody>
          <a:bodyPr>
            <a:normAutofit fontScale="85000" lnSpcReduction="20000"/>
          </a:bodyPr>
          <a:lstStyle/>
          <a:p>
            <a:pPr marL="0" indent="0">
              <a:buNone/>
            </a:pPr>
            <a:r>
              <a:rPr lang="en-GB" dirty="0"/>
              <a:t>To calculate power, we set:</a:t>
            </a:r>
          </a:p>
          <a:p>
            <a:endParaRPr lang="en-GB" dirty="0"/>
          </a:p>
          <a:p>
            <a:r>
              <a:rPr lang="en-GB" dirty="0"/>
              <a:t>Research question, design and planned analysis</a:t>
            </a:r>
          </a:p>
          <a:p>
            <a:r>
              <a:rPr lang="en-GB" dirty="0"/>
              <a:t>True effect size</a:t>
            </a:r>
          </a:p>
          <a:p>
            <a:r>
              <a:rPr lang="en-GB" dirty="0"/>
              <a:t>Standard deviation</a:t>
            </a:r>
          </a:p>
          <a:p>
            <a:r>
              <a:rPr lang="en-GB" dirty="0"/>
              <a:t>Critical p-value threshold – </a:t>
            </a:r>
          </a:p>
          <a:p>
            <a:pPr lvl="1"/>
            <a:r>
              <a:rPr lang="en-GB" dirty="0"/>
              <a:t>assumed p&lt;0.05, when might this be different?</a:t>
            </a:r>
          </a:p>
          <a:p>
            <a:endParaRPr lang="en-GB" dirty="0"/>
          </a:p>
          <a:p>
            <a:r>
              <a:rPr lang="en-GB" dirty="0"/>
              <a:t>Then, by varying sample size we varied the power.</a:t>
            </a:r>
          </a:p>
          <a:p>
            <a:pPr lvl="1"/>
            <a:r>
              <a:rPr lang="en-GB" dirty="0"/>
              <a:t>We can work out the sample size needed for a given power, </a:t>
            </a:r>
          </a:p>
          <a:p>
            <a:pPr lvl="1"/>
            <a:r>
              <a:rPr lang="en-GB" dirty="0"/>
              <a:t>Or the power achieved for a sample size.</a:t>
            </a:r>
          </a:p>
          <a:p>
            <a:pPr lvl="1"/>
            <a:r>
              <a:rPr lang="en-GB" dirty="0"/>
              <a:t>Or the smallest effect detectable at a certain sample size and power.</a:t>
            </a:r>
          </a:p>
        </p:txBody>
      </p:sp>
      <p:sp>
        <p:nvSpPr>
          <p:cNvPr id="4" name="TextBox 3">
            <a:extLst>
              <a:ext uri="{FF2B5EF4-FFF2-40B4-BE49-F238E27FC236}">
                <a16:creationId xmlns:a16="http://schemas.microsoft.com/office/drawing/2014/main" id="{6AF79EA7-804C-4B16-371A-6D90FB42DDCE}"/>
              </a:ext>
            </a:extLst>
          </p:cNvPr>
          <p:cNvSpPr txBox="1"/>
          <p:nvPr/>
        </p:nvSpPr>
        <p:spPr>
          <a:xfrm>
            <a:off x="8116390" y="2505670"/>
            <a:ext cx="2960914" cy="923330"/>
          </a:xfrm>
          <a:prstGeom prst="rect">
            <a:avLst/>
          </a:prstGeom>
          <a:noFill/>
        </p:spPr>
        <p:txBody>
          <a:bodyPr wrap="square" rtlCol="0">
            <a:spAutoFit/>
          </a:bodyPr>
          <a:lstStyle/>
          <a:p>
            <a:r>
              <a:rPr lang="en-GB" dirty="0">
                <a:latin typeface="MV Boli" panose="02000500030200090000" pitchFamily="2" charset="0"/>
                <a:cs typeface="MV Boli" panose="02000500030200090000" pitchFamily="2" charset="0"/>
              </a:rPr>
              <a:t>We needed to know all of this before calculating the sample size!!</a:t>
            </a:r>
          </a:p>
        </p:txBody>
      </p:sp>
    </p:spTree>
    <p:extLst>
      <p:ext uri="{BB962C8B-B14F-4D97-AF65-F5344CB8AC3E}">
        <p14:creationId xmlns:p14="http://schemas.microsoft.com/office/powerpoint/2010/main" val="3775477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5B92F-439E-D782-F9CC-ADB5B3420BD7}"/>
              </a:ext>
            </a:extLst>
          </p:cNvPr>
          <p:cNvSpPr>
            <a:spLocks noGrp="1"/>
          </p:cNvSpPr>
          <p:nvPr>
            <p:ph type="title"/>
          </p:nvPr>
        </p:nvSpPr>
        <p:spPr/>
        <p:txBody>
          <a:bodyPr/>
          <a:lstStyle/>
          <a:p>
            <a:r>
              <a:rPr lang="en-GB" dirty="0"/>
              <a:t>Exercise 3 discussion</a:t>
            </a:r>
          </a:p>
        </p:txBody>
      </p:sp>
      <p:sp>
        <p:nvSpPr>
          <p:cNvPr id="3" name="Content Placeholder 2">
            <a:extLst>
              <a:ext uri="{FF2B5EF4-FFF2-40B4-BE49-F238E27FC236}">
                <a16:creationId xmlns:a16="http://schemas.microsoft.com/office/drawing/2014/main" id="{5B65A7FF-7690-4845-B4BE-5056BD1D53C5}"/>
              </a:ext>
            </a:extLst>
          </p:cNvPr>
          <p:cNvSpPr>
            <a:spLocks noGrp="1"/>
          </p:cNvSpPr>
          <p:nvPr>
            <p:ph idx="1"/>
          </p:nvPr>
        </p:nvSpPr>
        <p:spPr>
          <a:xfrm>
            <a:off x="838200" y="1650124"/>
            <a:ext cx="10515600" cy="4526839"/>
          </a:xfrm>
        </p:spPr>
        <p:txBody>
          <a:bodyPr>
            <a:normAutofit/>
          </a:bodyPr>
          <a:lstStyle/>
          <a:p>
            <a:r>
              <a:rPr lang="en-GB" sz="2400" dirty="0"/>
              <a:t>How precise was the estimate of effect with 10 mice per group?</a:t>
            </a:r>
          </a:p>
          <a:p>
            <a:r>
              <a:rPr lang="en-GB" sz="2400" dirty="0"/>
              <a:t>How does this change with increasing sample size?</a:t>
            </a:r>
          </a:p>
          <a:p>
            <a:r>
              <a:rPr lang="en-GB" sz="2400" dirty="0"/>
              <a:t>How reliable was the p-value across experiments?</a:t>
            </a:r>
          </a:p>
          <a:p>
            <a:r>
              <a:rPr lang="en-GB" sz="2400" dirty="0"/>
              <a:t>Did the experiments agree or disagree with respect to the efficacy of the treatment?</a:t>
            </a:r>
          </a:p>
          <a:p>
            <a:r>
              <a:rPr lang="en-GB" sz="2400" dirty="0"/>
              <a:t>How many participants would be ‘enough’ to reliably detect the effect that we introduced?</a:t>
            </a:r>
          </a:p>
          <a:p>
            <a:r>
              <a:rPr lang="en-GB" sz="2400" dirty="0"/>
              <a:t>How does this change if we change the size of the effect?</a:t>
            </a:r>
          </a:p>
          <a:p>
            <a:r>
              <a:rPr lang="en-GB" sz="2400" dirty="0"/>
              <a:t>How does this change if the mice become more variable?</a:t>
            </a:r>
          </a:p>
        </p:txBody>
      </p:sp>
    </p:spTree>
    <p:extLst>
      <p:ext uri="{BB962C8B-B14F-4D97-AF65-F5344CB8AC3E}">
        <p14:creationId xmlns:p14="http://schemas.microsoft.com/office/powerpoint/2010/main" val="16800781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C707E-1B30-2778-17A8-4214931134FD}"/>
              </a:ext>
            </a:extLst>
          </p:cNvPr>
          <p:cNvSpPr>
            <a:spLocks noGrp="1"/>
          </p:cNvSpPr>
          <p:nvPr>
            <p:ph type="title"/>
          </p:nvPr>
        </p:nvSpPr>
        <p:spPr/>
        <p:txBody>
          <a:bodyPr/>
          <a:lstStyle/>
          <a:p>
            <a:r>
              <a:rPr lang="en-GB" dirty="0"/>
              <a:t>Define power</a:t>
            </a:r>
          </a:p>
        </p:txBody>
      </p:sp>
      <p:sp>
        <p:nvSpPr>
          <p:cNvPr id="3" name="Content Placeholder 2">
            <a:extLst>
              <a:ext uri="{FF2B5EF4-FFF2-40B4-BE49-F238E27FC236}">
                <a16:creationId xmlns:a16="http://schemas.microsoft.com/office/drawing/2014/main" id="{84F5E18D-B008-E698-F223-CDF26BB74CEC}"/>
              </a:ext>
            </a:extLst>
          </p:cNvPr>
          <p:cNvSpPr>
            <a:spLocks noGrp="1"/>
          </p:cNvSpPr>
          <p:nvPr>
            <p:ph idx="1"/>
          </p:nvPr>
        </p:nvSpPr>
        <p:spPr>
          <a:xfrm>
            <a:off x="659091" y="1542821"/>
            <a:ext cx="10515600" cy="4351338"/>
          </a:xfrm>
        </p:spPr>
        <p:txBody>
          <a:bodyPr/>
          <a:lstStyle/>
          <a:p>
            <a:r>
              <a:rPr lang="en-GB" dirty="0"/>
              <a:t>For a hypothesis testing experiment</a:t>
            </a:r>
          </a:p>
          <a:p>
            <a:endParaRPr lang="en-GB" dirty="0"/>
          </a:p>
          <a:p>
            <a:r>
              <a:rPr lang="en-GB" dirty="0"/>
              <a:t>The </a:t>
            </a:r>
            <a:r>
              <a:rPr lang="en-GB" b="1" dirty="0"/>
              <a:t>power</a:t>
            </a:r>
            <a:r>
              <a:rPr lang="en-GB" dirty="0"/>
              <a:t> of a study is the probability the experiment will lead to a ‘significant’ finding, if an effect truly exists to begin with.</a:t>
            </a:r>
          </a:p>
          <a:p>
            <a:endParaRPr lang="en-GB" dirty="0"/>
          </a:p>
          <a:p>
            <a:r>
              <a:rPr lang="en-GB" dirty="0"/>
              <a:t>This is what we were calculating with the simulations</a:t>
            </a:r>
          </a:p>
          <a:p>
            <a:endParaRPr lang="en-GB" dirty="0"/>
          </a:p>
          <a:p>
            <a:r>
              <a:rPr lang="en-GB" dirty="0"/>
              <a:t>What did this depend on?</a:t>
            </a:r>
          </a:p>
        </p:txBody>
      </p:sp>
    </p:spTree>
    <p:extLst>
      <p:ext uri="{BB962C8B-B14F-4D97-AF65-F5344CB8AC3E}">
        <p14:creationId xmlns:p14="http://schemas.microsoft.com/office/powerpoint/2010/main" val="18743052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CE08A-E4CF-42A3-AF3B-2921FA38A5FA}"/>
              </a:ext>
            </a:extLst>
          </p:cNvPr>
          <p:cNvSpPr>
            <a:spLocks noGrp="1"/>
          </p:cNvSpPr>
          <p:nvPr>
            <p:ph type="title"/>
          </p:nvPr>
        </p:nvSpPr>
        <p:spPr/>
        <p:txBody>
          <a:bodyPr/>
          <a:lstStyle/>
          <a:p>
            <a:r>
              <a:rPr lang="en-GB" dirty="0"/>
              <a:t>Hypothesis testing and types of error</a:t>
            </a:r>
          </a:p>
        </p:txBody>
      </p:sp>
      <p:sp>
        <p:nvSpPr>
          <p:cNvPr id="3" name="Content Placeholder 2">
            <a:extLst>
              <a:ext uri="{FF2B5EF4-FFF2-40B4-BE49-F238E27FC236}">
                <a16:creationId xmlns:a16="http://schemas.microsoft.com/office/drawing/2014/main" id="{CE326A20-59EC-452B-930F-486258272DD5}"/>
              </a:ext>
            </a:extLst>
          </p:cNvPr>
          <p:cNvSpPr>
            <a:spLocks noGrp="1"/>
          </p:cNvSpPr>
          <p:nvPr>
            <p:ph idx="1"/>
          </p:nvPr>
        </p:nvSpPr>
        <p:spPr>
          <a:xfrm>
            <a:off x="725078" y="1486260"/>
            <a:ext cx="10515600" cy="4351338"/>
          </a:xfrm>
        </p:spPr>
        <p:txBody>
          <a:bodyPr>
            <a:normAutofit/>
          </a:bodyPr>
          <a:lstStyle/>
          <a:p>
            <a:pPr marL="0" indent="0">
              <a:buNone/>
            </a:pPr>
            <a:r>
              <a:rPr lang="en-GB" sz="2400" b="1" dirty="0"/>
              <a:t>For any given experiment:  </a:t>
            </a:r>
            <a:r>
              <a:rPr lang="en-GB" sz="2400" dirty="0"/>
              <a:t>The null hypothesis is either true or false.</a:t>
            </a:r>
          </a:p>
          <a:p>
            <a:endParaRPr lang="en-GB" sz="2400" dirty="0"/>
          </a:p>
          <a:p>
            <a:pPr marL="0" indent="0">
              <a:buNone/>
            </a:pPr>
            <a:r>
              <a:rPr lang="en-GB" sz="2400" dirty="0"/>
              <a:t>If the null hypothesis is true     (</a:t>
            </a:r>
            <a:r>
              <a:rPr lang="en-GB" sz="2400" dirty="0">
                <a:latin typeface="MV Boli" panose="02000500030200090000" pitchFamily="2" charset="0"/>
                <a:cs typeface="MV Boli" panose="02000500030200090000" pitchFamily="2" charset="0"/>
              </a:rPr>
              <a:t>no effect</a:t>
            </a:r>
            <a:r>
              <a:rPr lang="en-GB" sz="2400" dirty="0"/>
              <a:t>)</a:t>
            </a:r>
          </a:p>
          <a:p>
            <a:pPr lvl="1"/>
            <a:r>
              <a:rPr lang="en-GB" sz="2000" dirty="0"/>
              <a:t>You might get a false positive   </a:t>
            </a:r>
            <a:r>
              <a:rPr lang="en-GB" sz="2000" dirty="0">
                <a:latin typeface="MV Boli" panose="02000500030200090000" pitchFamily="2" charset="0"/>
                <a:cs typeface="MV Boli" panose="02000500030200090000" pitchFamily="2" charset="0"/>
              </a:rPr>
              <a:t>(type I error – Prob=</a:t>
            </a:r>
            <a:r>
              <a:rPr lang="en-GB" sz="2000" b="1" dirty="0">
                <a:latin typeface="MV Boli" panose="02000500030200090000" pitchFamily="2" charset="0"/>
                <a:cs typeface="MV Boli" panose="02000500030200090000" pitchFamily="2" charset="0"/>
              </a:rPr>
              <a:t>size</a:t>
            </a:r>
            <a:r>
              <a:rPr lang="en-GB" sz="2000" dirty="0">
                <a:latin typeface="MV Boli" panose="02000500030200090000" pitchFamily="2" charset="0"/>
                <a:cs typeface="MV Boli" panose="02000500030200090000" pitchFamily="2" charset="0"/>
              </a:rPr>
              <a:t> of the experiment)</a:t>
            </a:r>
          </a:p>
          <a:p>
            <a:pPr lvl="1"/>
            <a:r>
              <a:rPr lang="en-GB" sz="2000" dirty="0"/>
              <a:t>You might get a true negative </a:t>
            </a:r>
          </a:p>
          <a:p>
            <a:pPr lvl="1"/>
            <a:endParaRPr lang="en-GB" sz="2000" dirty="0"/>
          </a:p>
          <a:p>
            <a:pPr marL="0" indent="0">
              <a:buNone/>
            </a:pPr>
            <a:r>
              <a:rPr lang="en-GB" sz="2400" dirty="0"/>
              <a:t>If the null hypothesis is false    (</a:t>
            </a:r>
            <a:r>
              <a:rPr lang="en-GB" sz="2400" dirty="0">
                <a:latin typeface="MV Boli" panose="02000500030200090000" pitchFamily="2" charset="0"/>
                <a:cs typeface="MV Boli" panose="02000500030200090000" pitchFamily="2" charset="0"/>
              </a:rPr>
              <a:t>there is a real effect</a:t>
            </a:r>
            <a:r>
              <a:rPr lang="en-GB" sz="2400" dirty="0"/>
              <a:t>)</a:t>
            </a:r>
            <a:endParaRPr lang="en-GB" sz="2000" dirty="0">
              <a:latin typeface="MV Boli" panose="02000500030200090000" pitchFamily="2" charset="0"/>
              <a:cs typeface="MV Boli" panose="02000500030200090000" pitchFamily="2" charset="0"/>
            </a:endParaRPr>
          </a:p>
          <a:p>
            <a:pPr lvl="1"/>
            <a:r>
              <a:rPr lang="en-GB" sz="2000" dirty="0"/>
              <a:t>You might get a true positive    </a:t>
            </a:r>
            <a:r>
              <a:rPr lang="en-GB" sz="2000" dirty="0">
                <a:latin typeface="MV Boli" panose="02000500030200090000" pitchFamily="2" charset="0"/>
                <a:cs typeface="MV Boli" panose="02000500030200090000" pitchFamily="2" charset="0"/>
              </a:rPr>
              <a:t>(Prob = </a:t>
            </a:r>
            <a:r>
              <a:rPr lang="en-GB" sz="2000" b="1" dirty="0">
                <a:latin typeface="MV Boli" panose="02000500030200090000" pitchFamily="2" charset="0"/>
                <a:cs typeface="MV Boli" panose="02000500030200090000" pitchFamily="2" charset="0"/>
              </a:rPr>
              <a:t>power </a:t>
            </a:r>
            <a:r>
              <a:rPr lang="en-GB" sz="2000" dirty="0">
                <a:latin typeface="MV Boli" panose="02000500030200090000" pitchFamily="2" charset="0"/>
                <a:cs typeface="MV Boli" panose="02000500030200090000" pitchFamily="2" charset="0"/>
              </a:rPr>
              <a:t>of the experiment)</a:t>
            </a:r>
          </a:p>
          <a:p>
            <a:pPr lvl="1"/>
            <a:r>
              <a:rPr lang="en-GB" sz="2000" dirty="0"/>
              <a:t>You might get a false negative  </a:t>
            </a:r>
            <a:r>
              <a:rPr lang="en-GB" sz="2000" dirty="0">
                <a:latin typeface="MV Boli" panose="02000500030200090000" pitchFamily="2" charset="0"/>
                <a:cs typeface="MV Boli" panose="02000500030200090000" pitchFamily="2" charset="0"/>
              </a:rPr>
              <a:t>(type II error)</a:t>
            </a:r>
          </a:p>
          <a:p>
            <a:pPr lvl="1"/>
            <a:endParaRPr lang="en-GB" sz="2000" dirty="0"/>
          </a:p>
          <a:p>
            <a:pPr marL="457200" lvl="1" indent="0">
              <a:buNone/>
            </a:pPr>
            <a:r>
              <a:rPr lang="en-GB" sz="2000" dirty="0"/>
              <a:t>Remember: experimental results are </a:t>
            </a:r>
            <a:r>
              <a:rPr lang="en-GB" sz="2000" i="1" dirty="0"/>
              <a:t>random</a:t>
            </a:r>
            <a:r>
              <a:rPr lang="en-GB" sz="2000" dirty="0"/>
              <a:t>.</a:t>
            </a:r>
          </a:p>
          <a:p>
            <a:pPr marL="457200" lvl="1" indent="0">
              <a:buNone/>
            </a:pPr>
            <a:endParaRPr lang="en-GB" sz="2000" dirty="0"/>
          </a:p>
        </p:txBody>
      </p:sp>
    </p:spTree>
    <p:extLst>
      <p:ext uri="{BB962C8B-B14F-4D97-AF65-F5344CB8AC3E}">
        <p14:creationId xmlns:p14="http://schemas.microsoft.com/office/powerpoint/2010/main" val="2159162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D0B53-2FC8-4C34-8C00-C47302241A9C}"/>
              </a:ext>
            </a:extLst>
          </p:cNvPr>
          <p:cNvSpPr>
            <a:spLocks noGrp="1"/>
          </p:cNvSpPr>
          <p:nvPr>
            <p:ph type="title"/>
          </p:nvPr>
        </p:nvSpPr>
        <p:spPr/>
        <p:txBody>
          <a:bodyPr/>
          <a:lstStyle/>
          <a:p>
            <a:r>
              <a:rPr lang="en-GB" dirty="0"/>
              <a:t>Power and size (typical values)</a:t>
            </a:r>
          </a:p>
        </p:txBody>
      </p:sp>
      <p:sp>
        <p:nvSpPr>
          <p:cNvPr id="3" name="Content Placeholder 2">
            <a:extLst>
              <a:ext uri="{FF2B5EF4-FFF2-40B4-BE49-F238E27FC236}">
                <a16:creationId xmlns:a16="http://schemas.microsoft.com/office/drawing/2014/main" id="{DF82B895-AF5B-4608-9AA3-DD2BE7C4D1E7}"/>
              </a:ext>
            </a:extLst>
          </p:cNvPr>
          <p:cNvSpPr>
            <a:spLocks noGrp="1"/>
          </p:cNvSpPr>
          <p:nvPr>
            <p:ph idx="1"/>
          </p:nvPr>
        </p:nvSpPr>
        <p:spPr>
          <a:xfrm>
            <a:off x="668518" y="1439126"/>
            <a:ext cx="10515600" cy="4351338"/>
          </a:xfrm>
        </p:spPr>
        <p:txBody>
          <a:bodyPr>
            <a:normAutofit fontScale="77500" lnSpcReduction="20000"/>
          </a:bodyPr>
          <a:lstStyle/>
          <a:p>
            <a:pPr marL="0" indent="0">
              <a:buNone/>
            </a:pPr>
            <a:r>
              <a:rPr lang="en-GB" b="1" dirty="0"/>
              <a:t>Power of 80%:</a:t>
            </a:r>
          </a:p>
          <a:p>
            <a:endParaRPr lang="en-GB" dirty="0"/>
          </a:p>
          <a:p>
            <a:pPr marL="457200" lvl="1" indent="0">
              <a:buNone/>
            </a:pPr>
            <a:r>
              <a:rPr lang="en-GB" dirty="0">
                <a:latin typeface="MV Boli" panose="02000500030200090000" pitchFamily="2" charset="0"/>
                <a:cs typeface="MV Boli" panose="02000500030200090000" pitchFamily="2" charset="0"/>
              </a:rPr>
              <a:t>“If the effect is there (at least X size), then my experiment has an 80% chance of detecting it as statistically significant”</a:t>
            </a:r>
          </a:p>
          <a:p>
            <a:pPr marL="457200" lvl="1" indent="0">
              <a:buNone/>
            </a:pPr>
            <a:endParaRPr lang="en-GB" dirty="0">
              <a:latin typeface="MV Boli" panose="02000500030200090000" pitchFamily="2" charset="0"/>
              <a:cs typeface="MV Boli" panose="02000500030200090000" pitchFamily="2" charset="0"/>
            </a:endParaRPr>
          </a:p>
          <a:p>
            <a:pPr marL="457200" lvl="1" indent="0">
              <a:buNone/>
            </a:pPr>
            <a:r>
              <a:rPr lang="en-GB" dirty="0">
                <a:latin typeface="MV Boli" panose="02000500030200090000" pitchFamily="2" charset="0"/>
                <a:cs typeface="MV Boli" panose="02000500030200090000" pitchFamily="2" charset="0"/>
              </a:rPr>
              <a:t>Perhaps better:  </a:t>
            </a:r>
            <a:r>
              <a:rPr lang="en-GB" b="1" dirty="0">
                <a:latin typeface="MV Boli" panose="02000500030200090000" pitchFamily="2" charset="0"/>
                <a:cs typeface="MV Boli" panose="02000500030200090000" pitchFamily="2" charset="0"/>
              </a:rPr>
              <a:t>“I have a 20% chance of missing a real effect”</a:t>
            </a:r>
          </a:p>
          <a:p>
            <a:pPr lvl="1"/>
            <a:endParaRPr lang="en-GB" dirty="0"/>
          </a:p>
          <a:p>
            <a:pPr marL="0" indent="0">
              <a:buNone/>
            </a:pPr>
            <a:r>
              <a:rPr lang="en-GB" b="1" dirty="0"/>
              <a:t>Size of 5%:</a:t>
            </a:r>
          </a:p>
          <a:p>
            <a:endParaRPr lang="en-GB" dirty="0"/>
          </a:p>
          <a:p>
            <a:pPr marL="457200" lvl="1" indent="0">
              <a:buNone/>
            </a:pPr>
            <a:r>
              <a:rPr lang="en-GB" dirty="0">
                <a:latin typeface="MV Boli" panose="02000500030200090000" pitchFamily="2" charset="0"/>
                <a:cs typeface="MV Boli" panose="02000500030200090000" pitchFamily="2" charset="0"/>
              </a:rPr>
              <a:t>“If the effect is not there, then my experiment has a 5% chance of reporting a (false) positive”</a:t>
            </a:r>
          </a:p>
          <a:p>
            <a:pPr marL="0" indent="0">
              <a:buNone/>
            </a:pPr>
            <a:endParaRPr lang="en-GB" dirty="0">
              <a:latin typeface="MV Boli" panose="02000500030200090000" pitchFamily="2" charset="0"/>
              <a:cs typeface="MV Boli" panose="02000500030200090000" pitchFamily="2" charset="0"/>
            </a:endParaRPr>
          </a:p>
          <a:p>
            <a:r>
              <a:rPr lang="en-GB" dirty="0"/>
              <a:t>How do we set the size of an experiment?</a:t>
            </a:r>
          </a:p>
          <a:p>
            <a:r>
              <a:rPr lang="en-GB" dirty="0"/>
              <a:t>We fix the size by setting the critical p-value (usually p&lt;0.05) for our analysis</a:t>
            </a:r>
          </a:p>
        </p:txBody>
      </p:sp>
    </p:spTree>
    <p:extLst>
      <p:ext uri="{BB962C8B-B14F-4D97-AF65-F5344CB8AC3E}">
        <p14:creationId xmlns:p14="http://schemas.microsoft.com/office/powerpoint/2010/main" val="215762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240DB-D2F4-4D08-B701-DA4D83A1BC95}"/>
              </a:ext>
            </a:extLst>
          </p:cNvPr>
          <p:cNvSpPr>
            <a:spLocks noGrp="1"/>
          </p:cNvSpPr>
          <p:nvPr>
            <p:ph type="title"/>
          </p:nvPr>
        </p:nvSpPr>
        <p:spPr/>
        <p:txBody>
          <a:bodyPr/>
          <a:lstStyle/>
          <a:p>
            <a:r>
              <a:rPr lang="en-GB" dirty="0"/>
              <a:t>Funders scientific integrity review</a:t>
            </a:r>
          </a:p>
        </p:txBody>
      </p:sp>
      <p:pic>
        <p:nvPicPr>
          <p:cNvPr id="4" name="Content Placeholder 3">
            <a:extLst>
              <a:ext uri="{FF2B5EF4-FFF2-40B4-BE49-F238E27FC236}">
                <a16:creationId xmlns:a16="http://schemas.microsoft.com/office/drawing/2014/main" id="{5A908D69-2CB1-4E5F-AD93-33A5AB8218D0}"/>
              </a:ext>
            </a:extLst>
          </p:cNvPr>
          <p:cNvPicPr>
            <a:picLocks noGrp="1" noChangeAspect="1"/>
          </p:cNvPicPr>
          <p:nvPr>
            <p:ph idx="1"/>
          </p:nvPr>
        </p:nvPicPr>
        <p:blipFill>
          <a:blip r:embed="rId2"/>
          <a:stretch>
            <a:fillRect/>
          </a:stretch>
        </p:blipFill>
        <p:spPr>
          <a:xfrm>
            <a:off x="6096000" y="1690688"/>
            <a:ext cx="3669263" cy="4351338"/>
          </a:xfrm>
          <a:prstGeom prst="rect">
            <a:avLst/>
          </a:prstGeom>
          <a:effectLst>
            <a:outerShdw blurRad="50800" dist="38100" dir="2700000" algn="tl" rotWithShape="0">
              <a:prstClr val="black">
                <a:alpha val="40000"/>
              </a:prstClr>
            </a:outerShdw>
          </a:effectLst>
        </p:spPr>
      </p:pic>
      <p:pic>
        <p:nvPicPr>
          <p:cNvPr id="5" name="Content Placeholder 2">
            <a:extLst>
              <a:ext uri="{FF2B5EF4-FFF2-40B4-BE49-F238E27FC236}">
                <a16:creationId xmlns:a16="http://schemas.microsoft.com/office/drawing/2014/main" id="{BB8EFF72-39B6-4D2E-88B6-EE45C2792696}"/>
              </a:ext>
            </a:extLst>
          </p:cNvPr>
          <p:cNvPicPr>
            <a:picLocks noChangeAspect="1"/>
          </p:cNvPicPr>
          <p:nvPr/>
        </p:nvPicPr>
        <p:blipFill>
          <a:blip r:embed="rId3"/>
          <a:stretch>
            <a:fillRect/>
          </a:stretch>
        </p:blipFill>
        <p:spPr>
          <a:xfrm>
            <a:off x="2192124" y="1690688"/>
            <a:ext cx="3425096" cy="4351338"/>
          </a:xfrm>
          <a:prstGeom prst="rect">
            <a:avLst/>
          </a:prstGeom>
          <a:effectLst>
            <a:outerShdw blurRad="50800" dist="38100" dir="2700000" algn="tl" rotWithShape="0">
              <a:prstClr val="black">
                <a:alpha val="40000"/>
              </a:prstClr>
            </a:outerShdw>
          </a:effectLst>
        </p:spPr>
      </p:pic>
      <p:sp>
        <p:nvSpPr>
          <p:cNvPr id="6" name="Oval 5">
            <a:extLst>
              <a:ext uri="{FF2B5EF4-FFF2-40B4-BE49-F238E27FC236}">
                <a16:creationId xmlns:a16="http://schemas.microsoft.com/office/drawing/2014/main" id="{9B2E57C9-B17B-4C1B-A465-221FDC02AE4C}"/>
              </a:ext>
            </a:extLst>
          </p:cNvPr>
          <p:cNvSpPr/>
          <p:nvPr/>
        </p:nvSpPr>
        <p:spPr>
          <a:xfrm>
            <a:off x="8183418" y="1598685"/>
            <a:ext cx="2189018" cy="2668876"/>
          </a:xfrm>
          <a:prstGeom prst="ellipse">
            <a:avLst/>
          </a:prstGeom>
          <a:solidFill>
            <a:srgbClr val="FFFF00">
              <a:alpha val="18039"/>
            </a:srgbClr>
          </a:solid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834041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0E60FDB-4369-4A24-8FA9-8E81D8495B73}"/>
              </a:ext>
            </a:extLst>
          </p:cNvPr>
          <p:cNvPicPr>
            <a:picLocks noGrp="1" noChangeAspect="1"/>
          </p:cNvPicPr>
          <p:nvPr>
            <p:ph idx="4294967295"/>
          </p:nvPr>
        </p:nvPicPr>
        <p:blipFill>
          <a:blip r:embed="rId2"/>
          <a:stretch>
            <a:fillRect/>
          </a:stretch>
        </p:blipFill>
        <p:spPr>
          <a:xfrm>
            <a:off x="2201931" y="1588053"/>
            <a:ext cx="8201025" cy="3311525"/>
          </a:xfrm>
          <a:prstGeom prst="rect">
            <a:avLst/>
          </a:prstGeom>
        </p:spPr>
      </p:pic>
    </p:spTree>
    <p:extLst>
      <p:ext uri="{BB962C8B-B14F-4D97-AF65-F5344CB8AC3E}">
        <p14:creationId xmlns:p14="http://schemas.microsoft.com/office/powerpoint/2010/main" val="4061045578"/>
      </p:ext>
    </p:extLst>
  </p:cSld>
  <p:clrMapOvr>
    <a:masterClrMapping/>
  </p:clrMapOvr>
  <mc:AlternateContent xmlns:mc="http://schemas.openxmlformats.org/markup-compatibility/2006" xmlns:p14="http://schemas.microsoft.com/office/powerpoint/2010/main">
    <mc:Choice Requires="p14">
      <p:transition spd="med" p14:dur="700" advTm="10000">
        <p:fade/>
      </p:transition>
    </mc:Choice>
    <mc:Fallback xmlns="">
      <p:transition spd="med" advTm="10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https://i.kinja-img.com/gawker-media/image/upload/idnvqprqgnfmp14eo0qk.jpg">
            <a:extLst>
              <a:ext uri="{FF2B5EF4-FFF2-40B4-BE49-F238E27FC236}">
                <a16:creationId xmlns:a16="http://schemas.microsoft.com/office/drawing/2014/main" id="{8D13D4D6-8C6A-4FF2-AC0A-4852EB66ED2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29" r="11887"/>
          <a:stretch/>
        </p:blipFill>
        <p:spPr bwMode="auto">
          <a:xfrm>
            <a:off x="0" y="2942795"/>
            <a:ext cx="3755572" cy="300264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B80E106-8875-48ED-94F2-5FE07AFF1E60}"/>
              </a:ext>
            </a:extLst>
          </p:cNvPr>
          <p:cNvSpPr>
            <a:spLocks noGrp="1"/>
          </p:cNvSpPr>
          <p:nvPr>
            <p:ph type="title"/>
          </p:nvPr>
        </p:nvSpPr>
        <p:spPr/>
        <p:txBody>
          <a:bodyPr/>
          <a:lstStyle/>
          <a:p>
            <a:r>
              <a:rPr lang="en-GB" dirty="0"/>
              <a:t>…what about ‘exploratory’ / inductive research</a:t>
            </a:r>
          </a:p>
        </p:txBody>
      </p:sp>
      <p:sp>
        <p:nvSpPr>
          <p:cNvPr id="3" name="Content Placeholder 2">
            <a:extLst>
              <a:ext uri="{FF2B5EF4-FFF2-40B4-BE49-F238E27FC236}">
                <a16:creationId xmlns:a16="http://schemas.microsoft.com/office/drawing/2014/main" id="{905E0552-BC35-4A87-A2D6-1F12816364C1}"/>
              </a:ext>
            </a:extLst>
          </p:cNvPr>
          <p:cNvSpPr>
            <a:spLocks noGrp="1"/>
          </p:cNvSpPr>
          <p:nvPr>
            <p:ph idx="1"/>
          </p:nvPr>
        </p:nvSpPr>
        <p:spPr>
          <a:xfrm>
            <a:off x="5247768" y="1102859"/>
            <a:ext cx="6360991" cy="4802187"/>
          </a:xfrm>
        </p:spPr>
        <p:txBody>
          <a:bodyPr>
            <a:normAutofit fontScale="85000" lnSpcReduction="10000"/>
          </a:bodyPr>
          <a:lstStyle/>
          <a:p>
            <a:endParaRPr lang="en-GB" dirty="0"/>
          </a:p>
          <a:p>
            <a:r>
              <a:rPr lang="en-GB" dirty="0"/>
              <a:t>When do you need a sample size calculation?</a:t>
            </a:r>
          </a:p>
          <a:p>
            <a:endParaRPr lang="en-GB" dirty="0"/>
          </a:p>
          <a:p>
            <a:r>
              <a:rPr lang="en-GB" dirty="0"/>
              <a:t>When don’t you need a sample size calculation?</a:t>
            </a:r>
          </a:p>
          <a:p>
            <a:endParaRPr lang="en-GB" dirty="0"/>
          </a:p>
          <a:p>
            <a:r>
              <a:rPr lang="en-GB" dirty="0"/>
              <a:t>You should </a:t>
            </a:r>
            <a:r>
              <a:rPr lang="en-GB" b="1" dirty="0"/>
              <a:t>always</a:t>
            </a:r>
            <a:r>
              <a:rPr lang="en-GB" dirty="0"/>
              <a:t> have a good rationale for your sample size</a:t>
            </a:r>
          </a:p>
          <a:p>
            <a:r>
              <a:rPr lang="en-GB" dirty="0"/>
              <a:t>What is the purpose of exploratory research?</a:t>
            </a:r>
          </a:p>
          <a:p>
            <a:pPr lvl="1"/>
            <a:r>
              <a:rPr lang="en-GB" dirty="0"/>
              <a:t>To my mind exploratory research should be sensitive.</a:t>
            </a:r>
          </a:p>
          <a:p>
            <a:pPr lvl="1"/>
            <a:r>
              <a:rPr lang="en-GB" dirty="0"/>
              <a:t>What’s the point of screening for associations if you’re going to miss most of them?</a:t>
            </a:r>
          </a:p>
          <a:p>
            <a:pPr lvl="1"/>
            <a:endParaRPr lang="en-GB" dirty="0"/>
          </a:p>
          <a:p>
            <a:pPr lvl="1"/>
            <a:r>
              <a:rPr lang="en-GB" dirty="0"/>
              <a:t>Thoughts?</a:t>
            </a:r>
          </a:p>
        </p:txBody>
      </p:sp>
      <p:sp>
        <p:nvSpPr>
          <p:cNvPr id="6" name="Speech Bubble: Oval 5">
            <a:extLst>
              <a:ext uri="{FF2B5EF4-FFF2-40B4-BE49-F238E27FC236}">
                <a16:creationId xmlns:a16="http://schemas.microsoft.com/office/drawing/2014/main" id="{5540CAF7-560C-43F5-85C1-8371484DBE0A}"/>
              </a:ext>
            </a:extLst>
          </p:cNvPr>
          <p:cNvSpPr/>
          <p:nvPr/>
        </p:nvSpPr>
        <p:spPr>
          <a:xfrm>
            <a:off x="1877786" y="1102859"/>
            <a:ext cx="2786742" cy="2326141"/>
          </a:xfrm>
          <a:prstGeom prst="wedgeEllipseCallout">
            <a:avLst>
              <a:gd name="adj1" fmla="val -25231"/>
              <a:gd name="adj2" fmla="val 5804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It’s OK, it’s only an exploratory study</a:t>
            </a:r>
          </a:p>
        </p:txBody>
      </p:sp>
    </p:spTree>
    <p:extLst>
      <p:ext uri="{BB962C8B-B14F-4D97-AF65-F5344CB8AC3E}">
        <p14:creationId xmlns:p14="http://schemas.microsoft.com/office/powerpoint/2010/main" val="3123500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71206-8177-4055-889A-38C98700DAE6}"/>
              </a:ext>
            </a:extLst>
          </p:cNvPr>
          <p:cNvSpPr>
            <a:spLocks noGrp="1"/>
          </p:cNvSpPr>
          <p:nvPr>
            <p:ph type="title"/>
          </p:nvPr>
        </p:nvSpPr>
        <p:spPr/>
        <p:txBody>
          <a:bodyPr>
            <a:normAutofit fontScale="90000"/>
          </a:bodyPr>
          <a:lstStyle/>
          <a:p>
            <a:r>
              <a:rPr lang="en-GB" dirty="0"/>
              <a:t>….what about feasibility / pilot / proof of concept studies?</a:t>
            </a:r>
          </a:p>
        </p:txBody>
      </p:sp>
      <p:sp>
        <p:nvSpPr>
          <p:cNvPr id="3" name="Content Placeholder 2">
            <a:extLst>
              <a:ext uri="{FF2B5EF4-FFF2-40B4-BE49-F238E27FC236}">
                <a16:creationId xmlns:a16="http://schemas.microsoft.com/office/drawing/2014/main" id="{0D5C6CB8-181B-4DA1-A5A6-514457C4C905}"/>
              </a:ext>
            </a:extLst>
          </p:cNvPr>
          <p:cNvSpPr>
            <a:spLocks noGrp="1"/>
          </p:cNvSpPr>
          <p:nvPr>
            <p:ph idx="1"/>
          </p:nvPr>
        </p:nvSpPr>
        <p:spPr>
          <a:xfrm>
            <a:off x="563335" y="1486260"/>
            <a:ext cx="10515600" cy="4351338"/>
          </a:xfrm>
        </p:spPr>
        <p:txBody>
          <a:bodyPr>
            <a:normAutofit fontScale="85000" lnSpcReduction="20000"/>
          </a:bodyPr>
          <a:lstStyle/>
          <a:p>
            <a:pPr marL="0" indent="0">
              <a:buNone/>
            </a:pPr>
            <a:r>
              <a:rPr lang="en-GB" dirty="0"/>
              <a:t>What is the aim of a pilot study?</a:t>
            </a:r>
          </a:p>
          <a:p>
            <a:endParaRPr lang="en-GB" dirty="0"/>
          </a:p>
          <a:p>
            <a:pPr lvl="1"/>
            <a:r>
              <a:rPr lang="en-GB" sz="2000" dirty="0">
                <a:latin typeface="MV Boli" panose="02000500030200090000" pitchFamily="2" charset="0"/>
                <a:cs typeface="MV Boli" panose="02000500030200090000" pitchFamily="2" charset="0"/>
              </a:rPr>
              <a:t>Get estimates for reliability and variation</a:t>
            </a:r>
          </a:p>
          <a:p>
            <a:pPr lvl="1"/>
            <a:r>
              <a:rPr lang="en-GB" sz="2000" dirty="0">
                <a:latin typeface="MV Boli" panose="02000500030200090000" pitchFamily="2" charset="0"/>
                <a:cs typeface="MV Boli" panose="02000500030200090000" pitchFamily="2" charset="0"/>
              </a:rPr>
              <a:t>Test feasibility of protocols</a:t>
            </a:r>
          </a:p>
          <a:p>
            <a:pPr lvl="1"/>
            <a:r>
              <a:rPr lang="en-GB" sz="2000" dirty="0">
                <a:latin typeface="MV Boli" panose="02000500030200090000" pitchFamily="2" charset="0"/>
                <a:cs typeface="MV Boli" panose="02000500030200090000" pitchFamily="2" charset="0"/>
              </a:rPr>
              <a:t>Get initial estimates for effect size</a:t>
            </a:r>
          </a:p>
          <a:p>
            <a:pPr lvl="1"/>
            <a:r>
              <a:rPr lang="en-GB" sz="2000" dirty="0">
                <a:latin typeface="MV Boli" panose="02000500030200090000" pitchFamily="2" charset="0"/>
                <a:cs typeface="MV Boli" panose="02000500030200090000" pitchFamily="2" charset="0"/>
              </a:rPr>
              <a:t>Screen out ‘useless’ interventions</a:t>
            </a:r>
          </a:p>
          <a:p>
            <a:pPr lvl="1"/>
            <a:r>
              <a:rPr lang="en-GB" sz="2000" dirty="0">
                <a:latin typeface="MV Boli" panose="02000500030200090000" pitchFamily="2" charset="0"/>
                <a:cs typeface="MV Boli" panose="02000500030200090000" pitchFamily="2" charset="0"/>
              </a:rPr>
              <a:t>Show change in a proximal biomarker</a:t>
            </a:r>
          </a:p>
          <a:p>
            <a:pPr lvl="1"/>
            <a:r>
              <a:rPr lang="en-GB" sz="2000" dirty="0">
                <a:latin typeface="MV Boli" panose="02000500030200090000" pitchFamily="2" charset="0"/>
                <a:cs typeface="MV Boli" panose="02000500030200090000" pitchFamily="2" charset="0"/>
              </a:rPr>
              <a:t>Get preliminary data for grant application</a:t>
            </a:r>
          </a:p>
          <a:p>
            <a:pPr lvl="1"/>
            <a:r>
              <a:rPr lang="en-GB" sz="2000" u="sng" dirty="0">
                <a:latin typeface="MV Boli" panose="02000500030200090000" pitchFamily="2" charset="0"/>
                <a:cs typeface="MV Boli" panose="02000500030200090000" pitchFamily="2" charset="0"/>
              </a:rPr>
              <a:t>Usually not</a:t>
            </a:r>
            <a:r>
              <a:rPr lang="en-GB" sz="2000" dirty="0">
                <a:latin typeface="MV Boli" panose="02000500030200090000" pitchFamily="2" charset="0"/>
                <a:cs typeface="MV Boli" panose="02000500030200090000" pitchFamily="2" charset="0"/>
              </a:rPr>
              <a:t> to demonstrate something conclusively</a:t>
            </a:r>
          </a:p>
          <a:p>
            <a:pPr lvl="1"/>
            <a:endParaRPr lang="en-GB" sz="2000" dirty="0">
              <a:latin typeface="MV Boli" panose="02000500030200090000" pitchFamily="2" charset="0"/>
              <a:cs typeface="MV Boli" panose="02000500030200090000" pitchFamily="2" charset="0"/>
            </a:endParaRPr>
          </a:p>
          <a:p>
            <a:pPr marL="0" indent="0">
              <a:buNone/>
            </a:pPr>
            <a:r>
              <a:rPr lang="en-GB" b="1" dirty="0"/>
              <a:t>Make sure your study is designed to meet </a:t>
            </a:r>
            <a:r>
              <a:rPr lang="en-GB" b="1" i="1" u="sng" dirty="0"/>
              <a:t>its own </a:t>
            </a:r>
            <a:r>
              <a:rPr lang="en-GB" b="1" u="sng" dirty="0"/>
              <a:t>objectives</a:t>
            </a:r>
          </a:p>
          <a:p>
            <a:pPr marL="0" indent="0">
              <a:buNone/>
            </a:pPr>
            <a:r>
              <a:rPr lang="en-GB" b="1" dirty="0"/>
              <a:t>Make sure you are genuinely learning things you don’t know, and that will be helpful</a:t>
            </a:r>
          </a:p>
          <a:p>
            <a:pPr marL="0" indent="0">
              <a:buNone/>
            </a:pPr>
            <a:r>
              <a:rPr lang="en-GB" b="1" dirty="0"/>
              <a:t>May not need a power calc but </a:t>
            </a:r>
            <a:r>
              <a:rPr lang="en-GB" b="1" i="1" u="sng" dirty="0"/>
              <a:t>does</a:t>
            </a:r>
            <a:r>
              <a:rPr lang="en-GB" b="1" u="sng" dirty="0"/>
              <a:t> need a rationale </a:t>
            </a:r>
            <a:r>
              <a:rPr lang="en-GB" b="1" dirty="0"/>
              <a:t>for sample size.</a:t>
            </a:r>
          </a:p>
        </p:txBody>
      </p:sp>
      <p:sp>
        <p:nvSpPr>
          <p:cNvPr id="4" name="TextBox 3">
            <a:extLst>
              <a:ext uri="{FF2B5EF4-FFF2-40B4-BE49-F238E27FC236}">
                <a16:creationId xmlns:a16="http://schemas.microsoft.com/office/drawing/2014/main" id="{AC926738-3E72-4EA5-881B-2E02DDCD3798}"/>
              </a:ext>
            </a:extLst>
          </p:cNvPr>
          <p:cNvSpPr txBox="1"/>
          <p:nvPr/>
        </p:nvSpPr>
        <p:spPr>
          <a:xfrm>
            <a:off x="8829675" y="1937402"/>
            <a:ext cx="2249260" cy="23083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GB" dirty="0"/>
              <a:t>Have you conducted a pilot study?</a:t>
            </a:r>
          </a:p>
          <a:p>
            <a:pPr algn="ctr"/>
            <a:endParaRPr lang="en-GB" dirty="0"/>
          </a:p>
          <a:p>
            <a:pPr algn="ctr"/>
            <a:r>
              <a:rPr lang="en-GB" dirty="0"/>
              <a:t>What did you learn from it?</a:t>
            </a:r>
          </a:p>
          <a:p>
            <a:endParaRPr lang="en-GB" dirty="0"/>
          </a:p>
          <a:p>
            <a:pPr algn="ctr"/>
            <a:r>
              <a:rPr lang="en-GB" dirty="0"/>
              <a:t>Did you meet your objectives?</a:t>
            </a:r>
          </a:p>
        </p:txBody>
      </p:sp>
    </p:spTree>
    <p:extLst>
      <p:ext uri="{BB962C8B-B14F-4D97-AF65-F5344CB8AC3E}">
        <p14:creationId xmlns:p14="http://schemas.microsoft.com/office/powerpoint/2010/main" val="3761329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3EDEB-60BF-4A6A-5E04-405F4F6B465C}"/>
              </a:ext>
            </a:extLst>
          </p:cNvPr>
          <p:cNvSpPr>
            <a:spLocks noGrp="1"/>
          </p:cNvSpPr>
          <p:nvPr>
            <p:ph type="title"/>
          </p:nvPr>
        </p:nvSpPr>
        <p:spPr/>
        <p:txBody>
          <a:bodyPr/>
          <a:lstStyle/>
          <a:p>
            <a:r>
              <a:rPr lang="en-GB" dirty="0"/>
              <a:t>What about microbiome research?</a:t>
            </a:r>
          </a:p>
        </p:txBody>
      </p:sp>
      <p:sp>
        <p:nvSpPr>
          <p:cNvPr id="3" name="Content Placeholder 2">
            <a:extLst>
              <a:ext uri="{FF2B5EF4-FFF2-40B4-BE49-F238E27FC236}">
                <a16:creationId xmlns:a16="http://schemas.microsoft.com/office/drawing/2014/main" id="{4436EADD-CA30-35B2-0C21-F169287D61BD}"/>
              </a:ext>
            </a:extLst>
          </p:cNvPr>
          <p:cNvSpPr>
            <a:spLocks noGrp="1"/>
          </p:cNvSpPr>
          <p:nvPr>
            <p:ph idx="1"/>
          </p:nvPr>
        </p:nvSpPr>
        <p:spPr>
          <a:xfrm>
            <a:off x="734505" y="1486260"/>
            <a:ext cx="10515600" cy="4351338"/>
          </a:xfrm>
        </p:spPr>
        <p:txBody>
          <a:bodyPr>
            <a:normAutofit fontScale="85000" lnSpcReduction="20000"/>
          </a:bodyPr>
          <a:lstStyle/>
          <a:p>
            <a:pPr marL="0" indent="0">
              <a:buNone/>
            </a:pPr>
            <a:r>
              <a:rPr lang="en-GB" dirty="0"/>
              <a:t>Microbiome research is characterised by:</a:t>
            </a:r>
          </a:p>
          <a:p>
            <a:r>
              <a:rPr lang="en-GB" dirty="0"/>
              <a:t>High dimensional outcomes</a:t>
            </a:r>
          </a:p>
          <a:p>
            <a:r>
              <a:rPr lang="en-GB" dirty="0"/>
              <a:t>Unclear target effect sizes</a:t>
            </a:r>
          </a:p>
          <a:p>
            <a:r>
              <a:rPr lang="en-GB" dirty="0"/>
              <a:t>Often very exploratory</a:t>
            </a:r>
          </a:p>
          <a:p>
            <a:r>
              <a:rPr lang="en-GB" dirty="0"/>
              <a:t>Ambiguous hypotheses</a:t>
            </a:r>
          </a:p>
          <a:p>
            <a:endParaRPr lang="en-GB" dirty="0"/>
          </a:p>
          <a:p>
            <a:endParaRPr lang="en-GB" dirty="0"/>
          </a:p>
          <a:p>
            <a:pPr marL="0" indent="0">
              <a:buNone/>
            </a:pPr>
            <a:r>
              <a:rPr lang="en-GB" dirty="0"/>
              <a:t>But increasingly we have..</a:t>
            </a:r>
          </a:p>
          <a:p>
            <a:r>
              <a:rPr lang="en-GB" dirty="0"/>
              <a:t>Good prior data</a:t>
            </a:r>
          </a:p>
          <a:p>
            <a:r>
              <a:rPr lang="en-GB" dirty="0"/>
              <a:t>Better analysis pipelines</a:t>
            </a:r>
          </a:p>
          <a:p>
            <a:r>
              <a:rPr lang="en-GB" dirty="0"/>
              <a:t>Improving methods for principled sample size calculations</a:t>
            </a:r>
          </a:p>
        </p:txBody>
      </p:sp>
    </p:spTree>
    <p:extLst>
      <p:ext uri="{BB962C8B-B14F-4D97-AF65-F5344CB8AC3E}">
        <p14:creationId xmlns:p14="http://schemas.microsoft.com/office/powerpoint/2010/main" val="21540768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F56D1-0B22-4BF9-8B85-FE55AE48EDDD}"/>
              </a:ext>
            </a:extLst>
          </p:cNvPr>
          <p:cNvSpPr>
            <a:spLocks noGrp="1"/>
          </p:cNvSpPr>
          <p:nvPr>
            <p:ph type="title"/>
          </p:nvPr>
        </p:nvSpPr>
        <p:spPr/>
        <p:txBody>
          <a:bodyPr/>
          <a:lstStyle/>
          <a:p>
            <a:r>
              <a:rPr lang="en-GB" dirty="0"/>
              <a:t>Summary 1 : what is statistical power?</a:t>
            </a:r>
          </a:p>
        </p:txBody>
      </p:sp>
      <p:sp>
        <p:nvSpPr>
          <p:cNvPr id="3" name="Content Placeholder 2">
            <a:extLst>
              <a:ext uri="{FF2B5EF4-FFF2-40B4-BE49-F238E27FC236}">
                <a16:creationId xmlns:a16="http://schemas.microsoft.com/office/drawing/2014/main" id="{406B6773-60EA-4AE2-AD2A-174F91C4436C}"/>
              </a:ext>
            </a:extLst>
          </p:cNvPr>
          <p:cNvSpPr>
            <a:spLocks noGrp="1"/>
          </p:cNvSpPr>
          <p:nvPr>
            <p:ph idx="1"/>
          </p:nvPr>
        </p:nvSpPr>
        <p:spPr>
          <a:xfrm>
            <a:off x="706225" y="1467407"/>
            <a:ext cx="10515600" cy="4351338"/>
          </a:xfrm>
        </p:spPr>
        <p:txBody>
          <a:bodyPr>
            <a:normAutofit fontScale="85000" lnSpcReduction="20000"/>
          </a:bodyPr>
          <a:lstStyle/>
          <a:p>
            <a:pPr marL="0" indent="0">
              <a:buNone/>
            </a:pPr>
            <a:r>
              <a:rPr lang="en-GB" b="1" dirty="0"/>
              <a:t>Power</a:t>
            </a:r>
            <a:r>
              <a:rPr lang="en-GB" dirty="0"/>
              <a:t> is the probability that your experiment will demonstrate an effect when it is really there.   (the ‘sensitivity’ of your experiment).</a:t>
            </a:r>
          </a:p>
          <a:p>
            <a:pPr marL="0" indent="0">
              <a:buNone/>
            </a:pPr>
            <a:endParaRPr lang="en-GB" dirty="0"/>
          </a:p>
          <a:p>
            <a:pPr marL="0" indent="0">
              <a:buNone/>
            </a:pPr>
            <a:r>
              <a:rPr lang="en-GB" dirty="0"/>
              <a:t>With an underpowered study:</a:t>
            </a:r>
          </a:p>
          <a:p>
            <a:pPr marL="514350" indent="-514350">
              <a:buFont typeface="+mj-lt"/>
              <a:buAutoNum type="arabicPeriod"/>
            </a:pPr>
            <a:r>
              <a:rPr lang="en-GB" dirty="0"/>
              <a:t>More chance of missing real effects       ( </a:t>
            </a:r>
            <a:r>
              <a:rPr lang="en-GB" dirty="0">
                <a:latin typeface="MV Boli" panose="02000500030200090000" pitchFamily="2" charset="0"/>
                <a:cs typeface="MV Boli" panose="02000500030200090000" pitchFamily="2" charset="0"/>
              </a:rPr>
              <a:t>type II error prob = I - power</a:t>
            </a:r>
            <a:r>
              <a:rPr lang="en-GB" dirty="0"/>
              <a:t>)</a:t>
            </a:r>
          </a:p>
          <a:p>
            <a:pPr marL="514350" indent="-514350">
              <a:buFont typeface="+mj-lt"/>
              <a:buAutoNum type="arabicPeriod"/>
            </a:pPr>
            <a:r>
              <a:rPr lang="en-GB" dirty="0"/>
              <a:t>More chance that your ‘discoveries’ are false!   </a:t>
            </a:r>
          </a:p>
          <a:p>
            <a:pPr marL="457200" lvl="1" indent="0">
              <a:buNone/>
            </a:pPr>
            <a:r>
              <a:rPr lang="en-GB" dirty="0"/>
              <a:t>(because the rate of false positives stays constant at 5%)</a:t>
            </a:r>
          </a:p>
          <a:p>
            <a:pPr marL="514350" indent="-514350">
              <a:buFont typeface="+mj-lt"/>
              <a:buAutoNum type="arabicPeriod"/>
            </a:pPr>
            <a:endParaRPr lang="en-GB" dirty="0"/>
          </a:p>
          <a:p>
            <a:pPr marL="514350" indent="-514350">
              <a:buFont typeface="+mj-lt"/>
              <a:buAutoNum type="arabicPeriod"/>
            </a:pPr>
            <a:r>
              <a:rPr lang="en-GB" dirty="0"/>
              <a:t>Underpowered studies can be </a:t>
            </a:r>
            <a:r>
              <a:rPr lang="en-GB" b="1" dirty="0"/>
              <a:t>worse than useless </a:t>
            </a:r>
            <a:br>
              <a:rPr lang="en-GB" b="1" dirty="0"/>
            </a:br>
            <a:r>
              <a:rPr lang="en-GB" dirty="0"/>
              <a:t>(kill a good idea, or generate noise, often uninterpretable)</a:t>
            </a:r>
            <a:r>
              <a:rPr lang="en-GB" b="1" dirty="0"/>
              <a:t>.</a:t>
            </a:r>
          </a:p>
          <a:p>
            <a:pPr marL="514350" indent="-514350">
              <a:buFont typeface="+mj-lt"/>
              <a:buAutoNum type="arabicPeriod"/>
            </a:pPr>
            <a:r>
              <a:rPr lang="en-GB" dirty="0"/>
              <a:t>Exploratory and confirmatory studies should be designed to meet </a:t>
            </a:r>
            <a:r>
              <a:rPr lang="en-GB" u="sng" dirty="0"/>
              <a:t>their own objectives</a:t>
            </a:r>
          </a:p>
        </p:txBody>
      </p:sp>
    </p:spTree>
    <p:extLst>
      <p:ext uri="{BB962C8B-B14F-4D97-AF65-F5344CB8AC3E}">
        <p14:creationId xmlns:p14="http://schemas.microsoft.com/office/powerpoint/2010/main" val="346919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234BE-6AFB-277C-1FFA-C9DB182A50C9}"/>
              </a:ext>
            </a:extLst>
          </p:cNvPr>
          <p:cNvSpPr>
            <a:spLocks noGrp="1"/>
          </p:cNvSpPr>
          <p:nvPr>
            <p:ph type="title"/>
          </p:nvPr>
        </p:nvSpPr>
        <p:spPr/>
        <p:txBody>
          <a:bodyPr/>
          <a:lstStyle/>
          <a:p>
            <a:r>
              <a:rPr lang="en-GB" dirty="0"/>
              <a:t>Summary 2:  Required sample size</a:t>
            </a:r>
          </a:p>
        </p:txBody>
      </p:sp>
      <p:sp>
        <p:nvSpPr>
          <p:cNvPr id="3" name="Content Placeholder 2">
            <a:extLst>
              <a:ext uri="{FF2B5EF4-FFF2-40B4-BE49-F238E27FC236}">
                <a16:creationId xmlns:a16="http://schemas.microsoft.com/office/drawing/2014/main" id="{B3C110A0-BE02-31D8-6773-75D42AA5D8DB}"/>
              </a:ext>
            </a:extLst>
          </p:cNvPr>
          <p:cNvSpPr>
            <a:spLocks noGrp="1"/>
          </p:cNvSpPr>
          <p:nvPr>
            <p:ph idx="1"/>
          </p:nvPr>
        </p:nvSpPr>
        <p:spPr/>
        <p:txBody>
          <a:bodyPr/>
          <a:lstStyle/>
          <a:p>
            <a:r>
              <a:rPr lang="en-GB" dirty="0"/>
              <a:t>The sample size we need is the smallest number that gives us a good chance of answering our research question well enough.</a:t>
            </a:r>
          </a:p>
          <a:p>
            <a:endParaRPr lang="en-GB" dirty="0"/>
          </a:p>
          <a:p>
            <a:r>
              <a:rPr lang="en-GB" dirty="0"/>
              <a:t>(This might be an </a:t>
            </a:r>
            <a:r>
              <a:rPr lang="en-GB" b="1" i="1" dirty="0"/>
              <a:t>estimation</a:t>
            </a:r>
            <a:r>
              <a:rPr lang="en-GB" i="1" dirty="0"/>
              <a:t> </a:t>
            </a:r>
            <a:r>
              <a:rPr lang="en-GB" dirty="0"/>
              <a:t>or a </a:t>
            </a:r>
            <a:r>
              <a:rPr lang="en-GB" b="1" i="1" dirty="0"/>
              <a:t>testing</a:t>
            </a:r>
            <a:r>
              <a:rPr lang="en-GB" i="1" dirty="0"/>
              <a:t> </a:t>
            </a:r>
            <a:r>
              <a:rPr lang="en-GB" dirty="0"/>
              <a:t>question)</a:t>
            </a:r>
          </a:p>
          <a:p>
            <a:endParaRPr lang="en-GB" dirty="0"/>
          </a:p>
          <a:p>
            <a:r>
              <a:rPr lang="en-GB" dirty="0"/>
              <a:t>Simulation is a very good way to see how our results are likely to vary with sample size!</a:t>
            </a:r>
          </a:p>
        </p:txBody>
      </p:sp>
    </p:spTree>
    <p:extLst>
      <p:ext uri="{BB962C8B-B14F-4D97-AF65-F5344CB8AC3E}">
        <p14:creationId xmlns:p14="http://schemas.microsoft.com/office/powerpoint/2010/main" val="3176961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1DBDC-C20B-94BE-EB85-7A6AED7A84EF}"/>
              </a:ext>
            </a:extLst>
          </p:cNvPr>
          <p:cNvSpPr>
            <a:spLocks noGrp="1"/>
          </p:cNvSpPr>
          <p:nvPr>
            <p:ph type="title"/>
          </p:nvPr>
        </p:nvSpPr>
        <p:spPr/>
        <p:txBody>
          <a:bodyPr>
            <a:noAutofit/>
          </a:bodyPr>
          <a:lstStyle/>
          <a:p>
            <a:r>
              <a:rPr lang="en-GB" sz="3200" dirty="0"/>
              <a:t>Exercise 4/5</a:t>
            </a:r>
            <a:br>
              <a:rPr lang="en-GB" sz="3200" dirty="0"/>
            </a:br>
            <a:r>
              <a:rPr lang="en-GB" sz="3200" dirty="0"/>
              <a:t>Why do scientists often ignore sample size issues?</a:t>
            </a:r>
          </a:p>
        </p:txBody>
      </p:sp>
      <p:sp>
        <p:nvSpPr>
          <p:cNvPr id="3" name="Content Placeholder 2">
            <a:extLst>
              <a:ext uri="{FF2B5EF4-FFF2-40B4-BE49-F238E27FC236}">
                <a16:creationId xmlns:a16="http://schemas.microsoft.com/office/drawing/2014/main" id="{EFB90D65-C618-3A3F-32EC-3D0870ECBBB8}"/>
              </a:ext>
            </a:extLst>
          </p:cNvPr>
          <p:cNvSpPr>
            <a:spLocks noGrp="1"/>
          </p:cNvSpPr>
          <p:nvPr>
            <p:ph idx="1"/>
          </p:nvPr>
        </p:nvSpPr>
        <p:spPr>
          <a:xfrm>
            <a:off x="838200" y="1520825"/>
            <a:ext cx="10515600" cy="4351338"/>
          </a:xfrm>
        </p:spPr>
        <p:txBody>
          <a:bodyPr/>
          <a:lstStyle/>
          <a:p>
            <a:pPr marL="0" indent="0">
              <a:buNone/>
            </a:pPr>
            <a:r>
              <a:rPr lang="en-GB" dirty="0"/>
              <a:t>Because this is the typical logic:</a:t>
            </a:r>
          </a:p>
          <a:p>
            <a:endParaRPr lang="en-GB" dirty="0"/>
          </a:p>
          <a:p>
            <a:pPr marL="514350" indent="-514350">
              <a:buFont typeface="+mj-lt"/>
              <a:buAutoNum type="arabicPeriod"/>
            </a:pPr>
            <a:r>
              <a:rPr lang="en-GB" sz="2400" dirty="0"/>
              <a:t>Do experiment</a:t>
            </a:r>
          </a:p>
          <a:p>
            <a:pPr marL="514350" indent="-514350">
              <a:buFont typeface="+mj-lt"/>
              <a:buAutoNum type="arabicPeriod"/>
            </a:pPr>
            <a:r>
              <a:rPr lang="en-GB" sz="2400" dirty="0"/>
              <a:t>Do analysis</a:t>
            </a:r>
          </a:p>
          <a:p>
            <a:pPr marL="514350" indent="-514350">
              <a:buFont typeface="+mj-lt"/>
              <a:buAutoNum type="arabicPeriod"/>
            </a:pPr>
            <a:r>
              <a:rPr lang="en-GB" sz="2400" dirty="0"/>
              <a:t>If p&gt;0.05 – we have proved there is no effect, </a:t>
            </a:r>
          </a:p>
          <a:p>
            <a:pPr marL="514350" indent="-514350">
              <a:buFont typeface="+mj-lt"/>
              <a:buAutoNum type="arabicPeriod"/>
            </a:pPr>
            <a:r>
              <a:rPr lang="en-GB" sz="2400" dirty="0"/>
              <a:t>if p&lt;0.05 – we have proved there is an effect</a:t>
            </a:r>
          </a:p>
          <a:p>
            <a:pPr marL="514350" indent="-514350">
              <a:buFont typeface="+mj-lt"/>
              <a:buAutoNum type="arabicPeriod"/>
            </a:pPr>
            <a:endParaRPr lang="en-GB" dirty="0"/>
          </a:p>
          <a:p>
            <a:pPr marL="0" indent="0">
              <a:buNone/>
            </a:pPr>
            <a:r>
              <a:rPr lang="en-GB" dirty="0"/>
              <a:t>What’s wrong with this logic?  Can you correct it?</a:t>
            </a:r>
          </a:p>
        </p:txBody>
      </p:sp>
    </p:spTree>
    <p:extLst>
      <p:ext uri="{BB962C8B-B14F-4D97-AF65-F5344CB8AC3E}">
        <p14:creationId xmlns:p14="http://schemas.microsoft.com/office/powerpoint/2010/main" val="1768715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FC94DF4-0101-5895-8BF0-36FE6CDEA03D}"/>
              </a:ext>
            </a:extLst>
          </p:cNvPr>
          <p:cNvSpPr/>
          <p:nvPr/>
        </p:nvSpPr>
        <p:spPr>
          <a:xfrm>
            <a:off x="0" y="0"/>
            <a:ext cx="4512841" cy="6858000"/>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EE04425B-DF3E-4B07-9A5D-433C56B5394E}"/>
              </a:ext>
            </a:extLst>
          </p:cNvPr>
          <p:cNvSpPr>
            <a:spLocks noGrp="1"/>
          </p:cNvSpPr>
          <p:nvPr>
            <p:ph type="title"/>
          </p:nvPr>
        </p:nvSpPr>
        <p:spPr>
          <a:xfrm>
            <a:off x="643467" y="643467"/>
            <a:ext cx="3363974" cy="1597315"/>
          </a:xfrm>
          <a:noFill/>
          <a:ln w="19050">
            <a:solidFill>
              <a:schemeClr val="bg1"/>
            </a:solidFill>
          </a:ln>
        </p:spPr>
        <p:txBody>
          <a:bodyPr wrap="square" lIns="180000" tIns="0" rIns="180000">
            <a:normAutofit/>
          </a:bodyPr>
          <a:lstStyle/>
          <a:p>
            <a:pPr algn="ctr"/>
            <a:r>
              <a:rPr lang="en-GB" sz="2800" dirty="0">
                <a:solidFill>
                  <a:schemeClr val="bg1"/>
                </a:solidFill>
              </a:rPr>
              <a:t>Purpose of a sample size calculation</a:t>
            </a:r>
          </a:p>
        </p:txBody>
      </p:sp>
      <p:sp>
        <p:nvSpPr>
          <p:cNvPr id="3" name="Content Placeholder 2">
            <a:extLst>
              <a:ext uri="{FF2B5EF4-FFF2-40B4-BE49-F238E27FC236}">
                <a16:creationId xmlns:a16="http://schemas.microsoft.com/office/drawing/2014/main" id="{FD29B499-943F-4F1C-913E-789D2A97CB04}"/>
              </a:ext>
            </a:extLst>
          </p:cNvPr>
          <p:cNvSpPr>
            <a:spLocks noGrp="1"/>
          </p:cNvSpPr>
          <p:nvPr>
            <p:ph idx="1"/>
          </p:nvPr>
        </p:nvSpPr>
        <p:spPr>
          <a:xfrm>
            <a:off x="643468" y="2638043"/>
            <a:ext cx="3363974" cy="4016757"/>
          </a:xfrm>
        </p:spPr>
        <p:txBody>
          <a:bodyPr>
            <a:normAutofit fontScale="77500" lnSpcReduction="20000"/>
          </a:bodyPr>
          <a:lstStyle/>
          <a:p>
            <a:pPr marL="0" indent="0">
              <a:buNone/>
            </a:pPr>
            <a:r>
              <a:rPr lang="en-GB" sz="2400" dirty="0">
                <a:solidFill>
                  <a:schemeClr val="bg1"/>
                </a:solidFill>
              </a:rPr>
              <a:t>Plan an efficient and effective study</a:t>
            </a:r>
          </a:p>
          <a:p>
            <a:endParaRPr lang="en-GB" sz="2400" dirty="0">
              <a:solidFill>
                <a:schemeClr val="bg1"/>
              </a:solidFill>
            </a:endParaRPr>
          </a:p>
          <a:p>
            <a:pPr marL="0" indent="0">
              <a:buNone/>
            </a:pPr>
            <a:r>
              <a:rPr lang="en-GB" sz="2400" dirty="0">
                <a:solidFill>
                  <a:schemeClr val="bg1"/>
                </a:solidFill>
              </a:rPr>
              <a:t>Convince funders/ethics etc that your proposals are feasible</a:t>
            </a:r>
          </a:p>
          <a:p>
            <a:endParaRPr lang="en-GB" sz="2400" dirty="0">
              <a:solidFill>
                <a:schemeClr val="bg1"/>
              </a:solidFill>
            </a:endParaRPr>
          </a:p>
          <a:p>
            <a:pPr marL="0" indent="0">
              <a:buNone/>
            </a:pPr>
            <a:r>
              <a:rPr lang="en-GB" sz="2400" dirty="0">
                <a:solidFill>
                  <a:schemeClr val="bg1"/>
                </a:solidFill>
              </a:rPr>
              <a:t>Reassure readers that your results are credible</a:t>
            </a:r>
          </a:p>
          <a:p>
            <a:pPr marL="0" indent="0">
              <a:buNone/>
            </a:pPr>
            <a:endParaRPr lang="en-GB" sz="2400" dirty="0">
              <a:solidFill>
                <a:schemeClr val="bg1"/>
              </a:solidFill>
            </a:endParaRPr>
          </a:p>
          <a:p>
            <a:pPr marL="0" indent="0">
              <a:buNone/>
            </a:pPr>
            <a:r>
              <a:rPr lang="en-GB" sz="2400" dirty="0">
                <a:solidFill>
                  <a:schemeClr val="bg1"/>
                </a:solidFill>
              </a:rPr>
              <a:t>Give you faith in interpreting your positive and negative results</a:t>
            </a:r>
          </a:p>
          <a:p>
            <a:pPr marL="0" indent="0">
              <a:buNone/>
            </a:pPr>
            <a:endParaRPr lang="en-GB" sz="2400" dirty="0">
              <a:solidFill>
                <a:schemeClr val="bg1"/>
              </a:solidFill>
            </a:endParaRPr>
          </a:p>
          <a:p>
            <a:pPr marL="0" indent="0">
              <a:buNone/>
            </a:pPr>
            <a:r>
              <a:rPr lang="en-GB" sz="2400" dirty="0">
                <a:solidFill>
                  <a:schemeClr val="bg1"/>
                </a:solidFill>
              </a:rPr>
              <a:t>Think through your analysis</a:t>
            </a:r>
          </a:p>
        </p:txBody>
      </p:sp>
      <p:pic>
        <p:nvPicPr>
          <p:cNvPr id="4" name="Picture 3">
            <a:extLst>
              <a:ext uri="{FF2B5EF4-FFF2-40B4-BE49-F238E27FC236}">
                <a16:creationId xmlns:a16="http://schemas.microsoft.com/office/drawing/2014/main" id="{8BBEA5C5-923A-4849-8520-85A8BDA9FBC4}"/>
              </a:ext>
            </a:extLst>
          </p:cNvPr>
          <p:cNvPicPr>
            <a:picLocks noChangeAspect="1"/>
          </p:cNvPicPr>
          <p:nvPr/>
        </p:nvPicPr>
        <p:blipFill>
          <a:blip r:embed="rId2"/>
          <a:stretch>
            <a:fillRect/>
          </a:stretch>
        </p:blipFill>
        <p:spPr>
          <a:xfrm>
            <a:off x="5532965" y="2528887"/>
            <a:ext cx="6250769" cy="1203272"/>
          </a:xfrm>
          <a:prstGeom prst="rect">
            <a:avLst/>
          </a:prstGeom>
        </p:spPr>
      </p:pic>
      <p:pic>
        <p:nvPicPr>
          <p:cNvPr id="5" name="Picture 4">
            <a:extLst>
              <a:ext uri="{FF2B5EF4-FFF2-40B4-BE49-F238E27FC236}">
                <a16:creationId xmlns:a16="http://schemas.microsoft.com/office/drawing/2014/main" id="{0BF45E8D-B01F-415A-BA4B-0D4EA5B6C0D1}"/>
              </a:ext>
            </a:extLst>
          </p:cNvPr>
          <p:cNvPicPr>
            <a:picLocks noChangeAspect="1"/>
          </p:cNvPicPr>
          <p:nvPr/>
        </p:nvPicPr>
        <p:blipFill>
          <a:blip r:embed="rId3"/>
          <a:stretch>
            <a:fillRect/>
          </a:stretch>
        </p:blipFill>
        <p:spPr>
          <a:xfrm>
            <a:off x="5297762" y="406007"/>
            <a:ext cx="6666589" cy="2122880"/>
          </a:xfrm>
          <a:prstGeom prst="rect">
            <a:avLst/>
          </a:prstGeom>
        </p:spPr>
      </p:pic>
      <p:pic>
        <p:nvPicPr>
          <p:cNvPr id="6" name="Picture 5">
            <a:extLst>
              <a:ext uri="{FF2B5EF4-FFF2-40B4-BE49-F238E27FC236}">
                <a16:creationId xmlns:a16="http://schemas.microsoft.com/office/drawing/2014/main" id="{ABDB17CD-27C8-4525-9D83-DD4A6616F98E}"/>
              </a:ext>
            </a:extLst>
          </p:cNvPr>
          <p:cNvPicPr>
            <a:picLocks noChangeAspect="1"/>
          </p:cNvPicPr>
          <p:nvPr/>
        </p:nvPicPr>
        <p:blipFill>
          <a:blip r:embed="rId4"/>
          <a:stretch>
            <a:fillRect/>
          </a:stretch>
        </p:blipFill>
        <p:spPr>
          <a:xfrm>
            <a:off x="5119015" y="4345855"/>
            <a:ext cx="6775555" cy="1749978"/>
          </a:xfrm>
          <a:prstGeom prst="rect">
            <a:avLst/>
          </a:prstGeom>
        </p:spPr>
      </p:pic>
    </p:spTree>
    <p:extLst>
      <p:ext uri="{BB962C8B-B14F-4D97-AF65-F5344CB8AC3E}">
        <p14:creationId xmlns:p14="http://schemas.microsoft.com/office/powerpoint/2010/main" val="2000940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6F02B68-633D-995D-1FC2-1B446D61D779}"/>
              </a:ext>
            </a:extLst>
          </p:cNvPr>
          <p:cNvSpPr>
            <a:spLocks noGrp="1"/>
          </p:cNvSpPr>
          <p:nvPr>
            <p:ph type="title"/>
          </p:nvPr>
        </p:nvSpPr>
        <p:spPr/>
        <p:txBody>
          <a:bodyPr/>
          <a:lstStyle/>
          <a:p>
            <a:r>
              <a:rPr lang="en-GB" dirty="0"/>
              <a:t>Calculating sample size by considering precision</a:t>
            </a:r>
          </a:p>
        </p:txBody>
      </p:sp>
      <p:sp>
        <p:nvSpPr>
          <p:cNvPr id="5" name="Text Placeholder 4">
            <a:extLst>
              <a:ext uri="{FF2B5EF4-FFF2-40B4-BE49-F238E27FC236}">
                <a16:creationId xmlns:a16="http://schemas.microsoft.com/office/drawing/2014/main" id="{3B8351B5-14C1-C5E7-9F1B-C7414EF78F0E}"/>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19137099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4149E-8416-4AC5-AA3F-5B73BB9CD144}"/>
              </a:ext>
            </a:extLst>
          </p:cNvPr>
          <p:cNvSpPr>
            <a:spLocks noGrp="1"/>
          </p:cNvSpPr>
          <p:nvPr>
            <p:ph type="title"/>
          </p:nvPr>
        </p:nvSpPr>
        <p:spPr/>
        <p:txBody>
          <a:bodyPr>
            <a:normAutofit fontScale="90000"/>
          </a:bodyPr>
          <a:lstStyle/>
          <a:p>
            <a:r>
              <a:rPr lang="en-GB" dirty="0"/>
              <a:t>Two paradigms for inference -&gt;</a:t>
            </a:r>
            <a:br>
              <a:rPr lang="en-GB" dirty="0"/>
            </a:br>
            <a:r>
              <a:rPr lang="en-GB" dirty="0"/>
              <a:t>   Two approaches to sample size calculation:  </a:t>
            </a:r>
          </a:p>
        </p:txBody>
      </p:sp>
      <p:sp>
        <p:nvSpPr>
          <p:cNvPr id="4" name="Content Placeholder 3">
            <a:extLst>
              <a:ext uri="{FF2B5EF4-FFF2-40B4-BE49-F238E27FC236}">
                <a16:creationId xmlns:a16="http://schemas.microsoft.com/office/drawing/2014/main" id="{424D8809-F15E-4F53-AD40-9E2E54D95C21}"/>
              </a:ext>
            </a:extLst>
          </p:cNvPr>
          <p:cNvSpPr>
            <a:spLocks noGrp="1"/>
          </p:cNvSpPr>
          <p:nvPr>
            <p:ph sz="half" idx="1"/>
          </p:nvPr>
        </p:nvSpPr>
        <p:spPr/>
        <p:style>
          <a:lnRef idx="2">
            <a:schemeClr val="accent1">
              <a:shade val="50000"/>
            </a:schemeClr>
          </a:lnRef>
          <a:fillRef idx="1">
            <a:schemeClr val="accent1"/>
          </a:fillRef>
          <a:effectRef idx="0">
            <a:schemeClr val="accent1"/>
          </a:effectRef>
          <a:fontRef idx="minor">
            <a:schemeClr val="lt1"/>
          </a:fontRef>
        </p:style>
        <p:txBody>
          <a:bodyPr>
            <a:normAutofit lnSpcReduction="10000"/>
          </a:bodyPr>
          <a:lstStyle/>
          <a:p>
            <a:pPr marL="0" indent="0" algn="ctr">
              <a:buNone/>
            </a:pPr>
            <a:endParaRPr lang="en-GB" b="1" dirty="0"/>
          </a:p>
          <a:p>
            <a:pPr marL="0" indent="0" algn="ctr">
              <a:buNone/>
            </a:pPr>
            <a:r>
              <a:rPr lang="en-GB" b="1" dirty="0"/>
              <a:t>Based on </a:t>
            </a:r>
            <a:r>
              <a:rPr lang="en-GB" b="1" u="sng" dirty="0"/>
              <a:t>power</a:t>
            </a:r>
            <a:r>
              <a:rPr lang="en-GB" b="1" dirty="0"/>
              <a:t>:</a:t>
            </a:r>
          </a:p>
          <a:p>
            <a:endParaRPr lang="en-GB" dirty="0"/>
          </a:p>
          <a:p>
            <a:pPr marL="0" indent="0" algn="ctr">
              <a:buNone/>
            </a:pPr>
            <a:r>
              <a:rPr lang="en-GB" dirty="0"/>
              <a:t>From ‘</a:t>
            </a:r>
            <a:r>
              <a:rPr lang="en-GB" b="1" dirty="0"/>
              <a:t>hypothesis testing</a:t>
            </a:r>
            <a:r>
              <a:rPr lang="en-GB" dirty="0"/>
              <a:t>’ paradigm</a:t>
            </a:r>
          </a:p>
          <a:p>
            <a:endParaRPr lang="en-GB" dirty="0"/>
          </a:p>
          <a:p>
            <a:pPr marL="0" indent="0" algn="ctr">
              <a:buNone/>
            </a:pPr>
            <a:r>
              <a:rPr lang="en-GB" dirty="0">
                <a:latin typeface="MV Boli" panose="02000500030200090000" pitchFamily="2" charset="0"/>
                <a:cs typeface="MV Boli" panose="02000500030200090000" pitchFamily="2" charset="0"/>
              </a:rPr>
              <a:t>“</a:t>
            </a:r>
            <a:r>
              <a:rPr lang="en-GB" dirty="0" err="1">
                <a:latin typeface="MV Boli" panose="02000500030200090000" pitchFamily="2" charset="0"/>
                <a:cs typeface="MV Boli" panose="02000500030200090000" pitchFamily="2" charset="0"/>
              </a:rPr>
              <a:t>eg</a:t>
            </a:r>
            <a:r>
              <a:rPr lang="en-GB" dirty="0">
                <a:latin typeface="MV Boli" panose="02000500030200090000" pitchFamily="2" charset="0"/>
                <a:cs typeface="MV Boli" panose="02000500030200090000" pitchFamily="2" charset="0"/>
              </a:rPr>
              <a:t> if this effect is real then I want to be at least 80% sure that I won’t miss it at p&lt;0.05”</a:t>
            </a:r>
          </a:p>
        </p:txBody>
      </p:sp>
      <p:sp>
        <p:nvSpPr>
          <p:cNvPr id="5" name="Content Placeholder 4">
            <a:extLst>
              <a:ext uri="{FF2B5EF4-FFF2-40B4-BE49-F238E27FC236}">
                <a16:creationId xmlns:a16="http://schemas.microsoft.com/office/drawing/2014/main" id="{804933A7-FDB3-4561-A757-C948310F877D}"/>
              </a:ext>
            </a:extLst>
          </p:cNvPr>
          <p:cNvSpPr>
            <a:spLocks noGrp="1"/>
          </p:cNvSpPr>
          <p:nvPr>
            <p:ph sz="half" idx="2"/>
          </p:nvPr>
        </p:nvSpPr>
        <p:spPr/>
        <p:style>
          <a:lnRef idx="2">
            <a:schemeClr val="accent6">
              <a:shade val="50000"/>
            </a:schemeClr>
          </a:lnRef>
          <a:fillRef idx="1">
            <a:schemeClr val="accent6"/>
          </a:fillRef>
          <a:effectRef idx="0">
            <a:schemeClr val="accent6"/>
          </a:effectRef>
          <a:fontRef idx="minor">
            <a:schemeClr val="lt1"/>
          </a:fontRef>
        </p:style>
        <p:txBody>
          <a:bodyPr>
            <a:normAutofit lnSpcReduction="10000"/>
          </a:bodyPr>
          <a:lstStyle/>
          <a:p>
            <a:pPr marL="0" indent="0" algn="ctr">
              <a:buNone/>
            </a:pPr>
            <a:endParaRPr lang="en-GB" b="1" dirty="0"/>
          </a:p>
          <a:p>
            <a:pPr marL="0" indent="0" algn="ctr">
              <a:buNone/>
            </a:pPr>
            <a:r>
              <a:rPr lang="en-GB" b="1" dirty="0"/>
              <a:t>Based on </a:t>
            </a:r>
            <a:r>
              <a:rPr lang="en-GB" b="1" u="sng" dirty="0"/>
              <a:t>precision</a:t>
            </a:r>
            <a:r>
              <a:rPr lang="en-GB" b="1" dirty="0"/>
              <a:t>:</a:t>
            </a:r>
          </a:p>
          <a:p>
            <a:pPr marL="0" indent="0" algn="ctr">
              <a:buNone/>
            </a:pPr>
            <a:endParaRPr lang="en-GB" b="1" dirty="0"/>
          </a:p>
          <a:p>
            <a:pPr marL="0" indent="0" algn="ctr">
              <a:buNone/>
            </a:pPr>
            <a:r>
              <a:rPr lang="en-GB" dirty="0"/>
              <a:t>From ‘</a:t>
            </a:r>
            <a:r>
              <a:rPr lang="en-GB" b="1" dirty="0"/>
              <a:t>estimation</a:t>
            </a:r>
            <a:r>
              <a:rPr lang="en-GB" dirty="0"/>
              <a:t>’ paradigm, </a:t>
            </a:r>
            <a:r>
              <a:rPr lang="en-GB" dirty="0" err="1"/>
              <a:t>eg</a:t>
            </a:r>
            <a:r>
              <a:rPr lang="en-GB" dirty="0"/>
              <a:t>:</a:t>
            </a:r>
          </a:p>
          <a:p>
            <a:pPr marL="0" indent="0" algn="ctr">
              <a:buNone/>
            </a:pPr>
            <a:endParaRPr lang="en-GB" dirty="0"/>
          </a:p>
          <a:p>
            <a:pPr marL="0" indent="0" algn="ctr">
              <a:buNone/>
            </a:pPr>
            <a:endParaRPr lang="en-GB" dirty="0">
              <a:latin typeface="MV Boli" panose="02000500030200090000" pitchFamily="2" charset="0"/>
              <a:cs typeface="MV Boli" panose="02000500030200090000" pitchFamily="2" charset="0"/>
            </a:endParaRPr>
          </a:p>
          <a:p>
            <a:pPr marL="0" indent="0" algn="ctr">
              <a:buNone/>
            </a:pPr>
            <a:r>
              <a:rPr lang="en-GB" dirty="0">
                <a:latin typeface="MV Boli" panose="02000500030200090000" pitchFamily="2" charset="0"/>
                <a:cs typeface="MV Boli" panose="02000500030200090000" pitchFamily="2" charset="0"/>
              </a:rPr>
              <a:t>“I would like my standard error to be less than 0.25 units”</a:t>
            </a:r>
          </a:p>
        </p:txBody>
      </p:sp>
    </p:spTree>
    <p:extLst>
      <p:ext uri="{BB962C8B-B14F-4D97-AF65-F5344CB8AC3E}">
        <p14:creationId xmlns:p14="http://schemas.microsoft.com/office/powerpoint/2010/main" val="1238930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bg/>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build="p"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F42E1-A4F7-9E65-AB08-A4383816E5F3}"/>
              </a:ext>
            </a:extLst>
          </p:cNvPr>
          <p:cNvSpPr>
            <a:spLocks noGrp="1"/>
          </p:cNvSpPr>
          <p:nvPr>
            <p:ph type="title"/>
          </p:nvPr>
        </p:nvSpPr>
        <p:spPr/>
        <p:txBody>
          <a:bodyPr/>
          <a:lstStyle/>
          <a:p>
            <a:r>
              <a:rPr lang="en-GB" dirty="0"/>
              <a:t>Calculating sample size by precision</a:t>
            </a:r>
          </a:p>
        </p:txBody>
      </p:sp>
      <p:sp>
        <p:nvSpPr>
          <p:cNvPr id="3" name="Content Placeholder 2">
            <a:extLst>
              <a:ext uri="{FF2B5EF4-FFF2-40B4-BE49-F238E27FC236}">
                <a16:creationId xmlns:a16="http://schemas.microsoft.com/office/drawing/2014/main" id="{E217EEBD-29E8-3DDE-D11D-B124319D2491}"/>
              </a:ext>
            </a:extLst>
          </p:cNvPr>
          <p:cNvSpPr>
            <a:spLocks noGrp="1"/>
          </p:cNvSpPr>
          <p:nvPr>
            <p:ph idx="1"/>
          </p:nvPr>
        </p:nvSpPr>
        <p:spPr>
          <a:xfrm>
            <a:off x="617220" y="1459865"/>
            <a:ext cx="10515600" cy="4351338"/>
          </a:xfrm>
        </p:spPr>
        <p:txBody>
          <a:bodyPr/>
          <a:lstStyle/>
          <a:p>
            <a:r>
              <a:rPr lang="en-GB" dirty="0"/>
              <a:t>Suppose we don’t have a testable ‘hypothesis’, and are targeting estimation of a </a:t>
            </a:r>
            <a:r>
              <a:rPr lang="en-GB" i="1" dirty="0"/>
              <a:t>parameter </a:t>
            </a:r>
            <a:r>
              <a:rPr lang="en-GB" dirty="0"/>
              <a:t>instead</a:t>
            </a:r>
          </a:p>
          <a:p>
            <a:endParaRPr lang="en-GB" dirty="0"/>
          </a:p>
          <a:p>
            <a:r>
              <a:rPr lang="en-GB" i="1" dirty="0"/>
              <a:t>What proportion of people have COVID in their stool sample?</a:t>
            </a:r>
          </a:p>
          <a:p>
            <a:r>
              <a:rPr lang="en-GB" i="1" dirty="0"/>
              <a:t>What is the correlation between caloric intake measured by food diaries and 24 hour recall tests?</a:t>
            </a:r>
          </a:p>
          <a:p>
            <a:endParaRPr lang="en-GB" dirty="0"/>
          </a:p>
          <a:p>
            <a:r>
              <a:rPr lang="en-GB" dirty="0"/>
              <a:t>How many samples do we need?</a:t>
            </a:r>
          </a:p>
          <a:p>
            <a:r>
              <a:rPr lang="en-GB" dirty="0"/>
              <a:t>Neither are ‘tests’, neither has ‘power’.</a:t>
            </a:r>
          </a:p>
        </p:txBody>
      </p:sp>
    </p:spTree>
    <p:extLst>
      <p:ext uri="{BB962C8B-B14F-4D97-AF65-F5344CB8AC3E}">
        <p14:creationId xmlns:p14="http://schemas.microsoft.com/office/powerpoint/2010/main" val="556932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97670-4E4D-57AF-0C07-E361A8586188}"/>
              </a:ext>
            </a:extLst>
          </p:cNvPr>
          <p:cNvSpPr>
            <a:spLocks noGrp="1"/>
          </p:cNvSpPr>
          <p:nvPr>
            <p:ph type="title"/>
          </p:nvPr>
        </p:nvSpPr>
        <p:spPr/>
        <p:txBody>
          <a:bodyPr/>
          <a:lstStyle/>
          <a:p>
            <a:r>
              <a:rPr lang="en-GB" dirty="0"/>
              <a:t>INTRODUCTION</a:t>
            </a:r>
          </a:p>
        </p:txBody>
      </p:sp>
      <p:sp>
        <p:nvSpPr>
          <p:cNvPr id="3" name="Text Placeholder 2">
            <a:extLst>
              <a:ext uri="{FF2B5EF4-FFF2-40B4-BE49-F238E27FC236}">
                <a16:creationId xmlns:a16="http://schemas.microsoft.com/office/drawing/2014/main" id="{A9E46826-A152-A9CB-BE9C-200333B4A836}"/>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15856998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CE980A4-322B-4D28-AA71-EB944B9736A0}"/>
              </a:ext>
            </a:extLst>
          </p:cNvPr>
          <p:cNvPicPr>
            <a:picLocks noChangeAspect="1"/>
          </p:cNvPicPr>
          <p:nvPr/>
        </p:nvPicPr>
        <p:blipFill rotWithShape="1">
          <a:blip r:embed="rId2"/>
          <a:srcRect l="13750" t="17432" r="29943"/>
          <a:stretch/>
        </p:blipFill>
        <p:spPr>
          <a:xfrm>
            <a:off x="430422" y="124096"/>
            <a:ext cx="8906762" cy="6609808"/>
          </a:xfrm>
          <a:prstGeom prst="rect">
            <a:avLst/>
          </a:prstGeom>
        </p:spPr>
      </p:pic>
      <p:sp>
        <p:nvSpPr>
          <p:cNvPr id="7" name="TextBox 6">
            <a:extLst>
              <a:ext uri="{FF2B5EF4-FFF2-40B4-BE49-F238E27FC236}">
                <a16:creationId xmlns:a16="http://schemas.microsoft.com/office/drawing/2014/main" id="{4E0C15F9-E86C-4210-B8C8-CA69098C96DE}"/>
              </a:ext>
            </a:extLst>
          </p:cNvPr>
          <p:cNvSpPr txBox="1"/>
          <p:nvPr/>
        </p:nvSpPr>
        <p:spPr>
          <a:xfrm>
            <a:off x="9243060" y="779707"/>
            <a:ext cx="2663298" cy="4154984"/>
          </a:xfrm>
          <a:prstGeom prst="rect">
            <a:avLst/>
          </a:prstGeom>
          <a:noFill/>
        </p:spPr>
        <p:txBody>
          <a:bodyPr wrap="square" rtlCol="0">
            <a:spAutoFit/>
          </a:bodyPr>
          <a:lstStyle/>
          <a:p>
            <a:pPr marL="285750" indent="-285750">
              <a:buFont typeface="Arial" panose="020B0604020202020204" pitchFamily="34" charset="0"/>
              <a:buChar char="•"/>
            </a:pPr>
            <a:r>
              <a:rPr lang="en-GB" sz="2400" dirty="0"/>
              <a:t>A relatively new idea (2018)</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But very simple</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As we move away from hypothesis tests, this will become more common</a:t>
            </a:r>
          </a:p>
        </p:txBody>
      </p:sp>
    </p:spTree>
    <p:extLst>
      <p:ext uri="{BB962C8B-B14F-4D97-AF65-F5344CB8AC3E}">
        <p14:creationId xmlns:p14="http://schemas.microsoft.com/office/powerpoint/2010/main" val="15313604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C83E1-83BF-4EC6-8B10-C47811F5F922}"/>
              </a:ext>
            </a:extLst>
          </p:cNvPr>
          <p:cNvSpPr>
            <a:spLocks noGrp="1"/>
          </p:cNvSpPr>
          <p:nvPr>
            <p:ph type="title"/>
          </p:nvPr>
        </p:nvSpPr>
        <p:spPr/>
        <p:txBody>
          <a:bodyPr/>
          <a:lstStyle/>
          <a:p>
            <a:r>
              <a:rPr lang="en-GB" dirty="0"/>
              <a:t>‘precisely’ package for R</a:t>
            </a:r>
          </a:p>
        </p:txBody>
      </p:sp>
      <p:sp>
        <p:nvSpPr>
          <p:cNvPr id="3" name="Content Placeholder 2">
            <a:extLst>
              <a:ext uri="{FF2B5EF4-FFF2-40B4-BE49-F238E27FC236}">
                <a16:creationId xmlns:a16="http://schemas.microsoft.com/office/drawing/2014/main" id="{A20E34B3-38C4-4124-88DC-E0F6BDD18145}"/>
              </a:ext>
            </a:extLst>
          </p:cNvPr>
          <p:cNvSpPr>
            <a:spLocks noGrp="1"/>
          </p:cNvSpPr>
          <p:nvPr>
            <p:ph idx="1"/>
          </p:nvPr>
        </p:nvSpPr>
        <p:spPr>
          <a:xfrm>
            <a:off x="670560" y="1459865"/>
            <a:ext cx="10515600" cy="4351338"/>
          </a:xfrm>
        </p:spPr>
        <p:txBody>
          <a:bodyPr>
            <a:normAutofit fontScale="92500" lnSpcReduction="10000"/>
          </a:bodyPr>
          <a:lstStyle/>
          <a:p>
            <a:pPr marL="0" indent="0">
              <a:buNone/>
            </a:pPr>
            <a:r>
              <a:rPr lang="en-GB" sz="2400" dirty="0"/>
              <a:t>Base R can be supplemented by ‘packages’ to do almost any analysis.</a:t>
            </a:r>
          </a:p>
          <a:p>
            <a:pPr marL="0" indent="0">
              <a:buNone/>
            </a:pPr>
            <a:endParaRPr lang="en-GB" sz="2400" dirty="0"/>
          </a:p>
          <a:p>
            <a:pPr marL="0" indent="0">
              <a:buNone/>
            </a:pPr>
            <a:r>
              <a:rPr lang="en-GB" sz="2400" dirty="0"/>
              <a:t>If somebody has ever needed to do anything (statistical)…</a:t>
            </a:r>
          </a:p>
          <a:p>
            <a:pPr marL="0" indent="0">
              <a:buNone/>
            </a:pPr>
            <a:r>
              <a:rPr lang="en-GB" sz="2400" dirty="0"/>
              <a:t>… there is probably an R package for it.</a:t>
            </a:r>
          </a:p>
          <a:p>
            <a:pPr marL="0" indent="0">
              <a:buNone/>
            </a:pPr>
            <a:endParaRPr lang="en-GB" sz="2400" dirty="0"/>
          </a:p>
          <a:p>
            <a:pPr marL="0" indent="0">
              <a:buNone/>
            </a:pPr>
            <a:r>
              <a:rPr lang="en-GB" sz="2400" b="1" i="1" dirty="0"/>
              <a:t>Precisely</a:t>
            </a:r>
            <a:r>
              <a:rPr lang="en-GB" sz="2400" b="1" dirty="0"/>
              <a:t> </a:t>
            </a:r>
            <a:r>
              <a:rPr lang="en-GB" sz="2400" dirty="0"/>
              <a:t>can estimate sample size based on precision for odds ratios, rate ratios, risk differences etc.  Based on Greenland and Rothman (2018).  Although the formulas aren’t too complex.</a:t>
            </a:r>
          </a:p>
          <a:p>
            <a:endParaRPr lang="en-GB" sz="2400" dirty="0"/>
          </a:p>
          <a:p>
            <a:r>
              <a:rPr lang="en-GB" sz="2400" dirty="0">
                <a:hlinkClick r:id="rId2"/>
              </a:rPr>
              <a:t>https://github.com/malcolmbarrett/precisely</a:t>
            </a:r>
            <a:r>
              <a:rPr lang="en-GB" sz="2400" dirty="0"/>
              <a:t>     (R package)</a:t>
            </a:r>
          </a:p>
          <a:p>
            <a:r>
              <a:rPr lang="en-GB" sz="2400" dirty="0">
                <a:hlinkClick r:id="rId3"/>
              </a:rPr>
              <a:t>https://malcolmbarrett.shinyapps.io/precisely/</a:t>
            </a:r>
            <a:r>
              <a:rPr lang="en-GB" sz="2400" dirty="0"/>
              <a:t>  (Shiny app)</a:t>
            </a:r>
          </a:p>
        </p:txBody>
      </p:sp>
    </p:spTree>
    <p:extLst>
      <p:ext uri="{BB962C8B-B14F-4D97-AF65-F5344CB8AC3E}">
        <p14:creationId xmlns:p14="http://schemas.microsoft.com/office/powerpoint/2010/main" val="20054777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2AFAD-DCA2-82C8-E5D4-30B773357C07}"/>
              </a:ext>
            </a:extLst>
          </p:cNvPr>
          <p:cNvSpPr>
            <a:spLocks noGrp="1"/>
          </p:cNvSpPr>
          <p:nvPr>
            <p:ph type="title"/>
          </p:nvPr>
        </p:nvSpPr>
        <p:spPr/>
        <p:txBody>
          <a:bodyPr/>
          <a:lstStyle/>
          <a:p>
            <a:r>
              <a:rPr lang="en-GB" dirty="0"/>
              <a:t>Can we use gen AI for this?</a:t>
            </a:r>
          </a:p>
        </p:txBody>
      </p:sp>
      <p:sp>
        <p:nvSpPr>
          <p:cNvPr id="3" name="Content Placeholder 2">
            <a:extLst>
              <a:ext uri="{FF2B5EF4-FFF2-40B4-BE49-F238E27FC236}">
                <a16:creationId xmlns:a16="http://schemas.microsoft.com/office/drawing/2014/main" id="{B24CF6C0-1660-F1EB-CC8B-CD904B1B0142}"/>
              </a:ext>
            </a:extLst>
          </p:cNvPr>
          <p:cNvSpPr>
            <a:spLocks noGrp="1"/>
          </p:cNvSpPr>
          <p:nvPr>
            <p:ph idx="1"/>
          </p:nvPr>
        </p:nvSpPr>
        <p:spPr/>
        <p:txBody>
          <a:bodyPr/>
          <a:lstStyle/>
          <a:p>
            <a:r>
              <a:rPr lang="en-GB" dirty="0"/>
              <a:t>Suppose we want to estimate a correlation of 0.5 with a confidence interval of +- 0.1</a:t>
            </a:r>
          </a:p>
          <a:p>
            <a:endParaRPr lang="en-GB" dirty="0"/>
          </a:p>
          <a:p>
            <a:r>
              <a:rPr lang="en-GB" dirty="0"/>
              <a:t>How many samples do we need?</a:t>
            </a:r>
          </a:p>
        </p:txBody>
      </p:sp>
    </p:spTree>
    <p:extLst>
      <p:ext uri="{BB962C8B-B14F-4D97-AF65-F5344CB8AC3E}">
        <p14:creationId xmlns:p14="http://schemas.microsoft.com/office/powerpoint/2010/main" val="13495346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A33234-3A30-0D68-1E7B-5243A6C30489}"/>
              </a:ext>
            </a:extLst>
          </p:cNvPr>
          <p:cNvSpPr>
            <a:spLocks noGrp="1"/>
          </p:cNvSpPr>
          <p:nvPr>
            <p:ph type="title"/>
          </p:nvPr>
        </p:nvSpPr>
        <p:spPr/>
        <p:txBody>
          <a:bodyPr/>
          <a:lstStyle/>
          <a:p>
            <a:r>
              <a:rPr lang="en-GB" dirty="0"/>
              <a:t>Sample size by considering power</a:t>
            </a:r>
          </a:p>
        </p:txBody>
      </p:sp>
      <p:sp>
        <p:nvSpPr>
          <p:cNvPr id="5" name="Text Placeholder 4">
            <a:extLst>
              <a:ext uri="{FF2B5EF4-FFF2-40B4-BE49-F238E27FC236}">
                <a16:creationId xmlns:a16="http://schemas.microsoft.com/office/drawing/2014/main" id="{75725607-D4CB-5910-1851-DE470B010E89}"/>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42513237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Arrow Connector 5">
            <a:extLst>
              <a:ext uri="{FF2B5EF4-FFF2-40B4-BE49-F238E27FC236}">
                <a16:creationId xmlns:a16="http://schemas.microsoft.com/office/drawing/2014/main" id="{9A379FFB-244B-4BB3-827F-EF6C57202AF1}"/>
              </a:ext>
            </a:extLst>
          </p:cNvPr>
          <p:cNvCxnSpPr>
            <a:cxnSpLocks/>
          </p:cNvCxnSpPr>
          <p:nvPr/>
        </p:nvCxnSpPr>
        <p:spPr>
          <a:xfrm flipH="1" flipV="1">
            <a:off x="9014209" y="4606429"/>
            <a:ext cx="645300" cy="41417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4BAB9447-C6E1-4069-A63A-C0E8211FB37B}"/>
              </a:ext>
            </a:extLst>
          </p:cNvPr>
          <p:cNvSpPr>
            <a:spLocks noGrp="1"/>
          </p:cNvSpPr>
          <p:nvPr>
            <p:ph type="title"/>
          </p:nvPr>
        </p:nvSpPr>
        <p:spPr/>
        <p:txBody>
          <a:bodyPr/>
          <a:lstStyle/>
          <a:p>
            <a:r>
              <a:rPr lang="en-GB" dirty="0"/>
              <a:t>Sample size by power calculation</a:t>
            </a:r>
          </a:p>
        </p:txBody>
      </p:sp>
      <p:sp>
        <p:nvSpPr>
          <p:cNvPr id="3" name="Content Placeholder 2">
            <a:extLst>
              <a:ext uri="{FF2B5EF4-FFF2-40B4-BE49-F238E27FC236}">
                <a16:creationId xmlns:a16="http://schemas.microsoft.com/office/drawing/2014/main" id="{71B88B68-82A6-4AD8-A99C-3CB5D3AADD46}"/>
              </a:ext>
            </a:extLst>
          </p:cNvPr>
          <p:cNvSpPr>
            <a:spLocks noGrp="1"/>
          </p:cNvSpPr>
          <p:nvPr>
            <p:ph idx="1"/>
          </p:nvPr>
        </p:nvSpPr>
        <p:spPr>
          <a:xfrm>
            <a:off x="716280" y="1566545"/>
            <a:ext cx="10515600" cy="3990975"/>
          </a:xfrm>
        </p:spPr>
        <p:txBody>
          <a:bodyPr>
            <a:normAutofit lnSpcReduction="10000"/>
          </a:bodyPr>
          <a:lstStyle/>
          <a:p>
            <a:pPr marL="0" indent="0">
              <a:buNone/>
            </a:pPr>
            <a:r>
              <a:rPr lang="en-GB" dirty="0"/>
              <a:t>With the “hypothesis testing” paradigm </a:t>
            </a:r>
            <a:r>
              <a:rPr lang="en-GB" sz="2400" dirty="0">
                <a:latin typeface="MV Boli" panose="02000500030200090000" pitchFamily="2" charset="0"/>
                <a:cs typeface="MV Boli" panose="02000500030200090000" pitchFamily="2" charset="0"/>
              </a:rPr>
              <a:t>(using p-values for inference)</a:t>
            </a:r>
            <a:endParaRPr lang="en-GB" dirty="0">
              <a:latin typeface="MV Boli" panose="02000500030200090000" pitchFamily="2" charset="0"/>
              <a:cs typeface="MV Boli" panose="02000500030200090000" pitchFamily="2" charset="0"/>
            </a:endParaRPr>
          </a:p>
          <a:p>
            <a:endParaRPr lang="en-GB" dirty="0"/>
          </a:p>
          <a:p>
            <a:r>
              <a:rPr lang="en-GB" dirty="0"/>
              <a:t>The </a:t>
            </a:r>
            <a:r>
              <a:rPr lang="en-GB" i="1" dirty="0"/>
              <a:t>power </a:t>
            </a:r>
            <a:r>
              <a:rPr lang="en-GB" dirty="0"/>
              <a:t>of a study is the probability that:</a:t>
            </a:r>
          </a:p>
          <a:p>
            <a:pPr lvl="1"/>
            <a:r>
              <a:rPr lang="en-GB" b="1" dirty="0"/>
              <a:t>you will detect an effect </a:t>
            </a:r>
            <a:r>
              <a:rPr lang="en-GB" dirty="0"/>
              <a:t>as (statistically significant)</a:t>
            </a:r>
          </a:p>
          <a:p>
            <a:pPr lvl="1"/>
            <a:r>
              <a:rPr lang="en-GB" b="1" dirty="0"/>
              <a:t>if it is really there</a:t>
            </a:r>
            <a:endParaRPr lang="en-GB" dirty="0"/>
          </a:p>
          <a:p>
            <a:endParaRPr lang="en-GB" dirty="0"/>
          </a:p>
          <a:p>
            <a:r>
              <a:rPr lang="en-GB" dirty="0"/>
              <a:t>This is the same as the probability that the 95% CI will exclude 0</a:t>
            </a:r>
          </a:p>
          <a:p>
            <a:endParaRPr lang="en-GB" dirty="0"/>
          </a:p>
          <a:p>
            <a:r>
              <a:rPr lang="en-GB" dirty="0"/>
              <a:t>What factors does power depend on?</a:t>
            </a:r>
          </a:p>
        </p:txBody>
      </p:sp>
      <p:sp>
        <p:nvSpPr>
          <p:cNvPr id="4" name="Rectangle 3">
            <a:extLst>
              <a:ext uri="{FF2B5EF4-FFF2-40B4-BE49-F238E27FC236}">
                <a16:creationId xmlns:a16="http://schemas.microsoft.com/office/drawing/2014/main" id="{C02B4361-EC4A-4087-A02C-0EB3869D4BC4}"/>
              </a:ext>
            </a:extLst>
          </p:cNvPr>
          <p:cNvSpPr/>
          <p:nvPr/>
        </p:nvSpPr>
        <p:spPr>
          <a:xfrm>
            <a:off x="9491869" y="4933276"/>
            <a:ext cx="2400884" cy="13849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GB" sz="2800" dirty="0">
                <a:latin typeface="MV Boli" panose="02000500030200090000" pitchFamily="2" charset="0"/>
                <a:cs typeface="MV Boli" panose="02000500030200090000" pitchFamily="2" charset="0"/>
              </a:rPr>
              <a:t>(or whatever value means no effect).</a:t>
            </a:r>
          </a:p>
        </p:txBody>
      </p:sp>
    </p:spTree>
    <p:extLst>
      <p:ext uri="{BB962C8B-B14F-4D97-AF65-F5344CB8AC3E}">
        <p14:creationId xmlns:p14="http://schemas.microsoft.com/office/powerpoint/2010/main" val="1737609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1B57E-3493-41DD-A3BF-D281BEFAC456}"/>
              </a:ext>
            </a:extLst>
          </p:cNvPr>
          <p:cNvSpPr>
            <a:spLocks noGrp="1"/>
          </p:cNvSpPr>
          <p:nvPr>
            <p:ph type="title"/>
          </p:nvPr>
        </p:nvSpPr>
        <p:spPr/>
        <p:txBody>
          <a:bodyPr/>
          <a:lstStyle/>
          <a:p>
            <a:r>
              <a:rPr lang="en-GB"/>
              <a:t>What determines statistical power</a:t>
            </a:r>
          </a:p>
        </p:txBody>
      </p:sp>
      <p:sp>
        <p:nvSpPr>
          <p:cNvPr id="3" name="Content Placeholder 2">
            <a:extLst>
              <a:ext uri="{FF2B5EF4-FFF2-40B4-BE49-F238E27FC236}">
                <a16:creationId xmlns:a16="http://schemas.microsoft.com/office/drawing/2014/main" id="{753C6284-B459-4B28-B72C-63E2BBD2D783}"/>
              </a:ext>
            </a:extLst>
          </p:cNvPr>
          <p:cNvSpPr>
            <a:spLocks noGrp="1"/>
          </p:cNvSpPr>
          <p:nvPr>
            <p:ph idx="1"/>
          </p:nvPr>
        </p:nvSpPr>
        <p:spPr>
          <a:xfrm>
            <a:off x="647700" y="1528445"/>
            <a:ext cx="10515600" cy="4351338"/>
          </a:xfrm>
        </p:spPr>
        <p:txBody>
          <a:bodyPr>
            <a:normAutofit/>
          </a:bodyPr>
          <a:lstStyle/>
          <a:p>
            <a:pPr marL="0" indent="0">
              <a:buNone/>
            </a:pPr>
            <a:r>
              <a:rPr lang="en-GB" b="1" dirty="0"/>
              <a:t>For a given study, power depends on:</a:t>
            </a:r>
          </a:p>
          <a:p>
            <a:pPr marL="0" indent="0">
              <a:buNone/>
            </a:pPr>
            <a:endParaRPr lang="en-GB" b="1" dirty="0"/>
          </a:p>
          <a:p>
            <a:pPr marL="514350" indent="-514350">
              <a:buFont typeface="+mj-lt"/>
              <a:buAutoNum type="arabicPeriod"/>
            </a:pPr>
            <a:r>
              <a:rPr lang="en-GB" b="1" dirty="0"/>
              <a:t>Precision</a:t>
            </a:r>
            <a:r>
              <a:rPr lang="en-GB" dirty="0"/>
              <a:t> of experiment (standard error of the outcome)</a:t>
            </a:r>
          </a:p>
          <a:p>
            <a:pPr marL="457200" lvl="1" indent="0">
              <a:buNone/>
            </a:pPr>
            <a:r>
              <a:rPr lang="en-GB" dirty="0"/>
              <a:t>In turn depends on precision of outcome measures (standard deviation) and sample size.</a:t>
            </a:r>
          </a:p>
          <a:p>
            <a:pPr marL="514350" indent="-514350">
              <a:buFont typeface="+mj-lt"/>
              <a:buAutoNum type="arabicPeriod"/>
            </a:pPr>
            <a:r>
              <a:rPr lang="en-GB" b="1" dirty="0"/>
              <a:t>Size of the effect </a:t>
            </a:r>
            <a:r>
              <a:rPr lang="en-GB" dirty="0"/>
              <a:t>we are looking for</a:t>
            </a:r>
          </a:p>
          <a:p>
            <a:endParaRPr lang="en-GB" dirty="0"/>
          </a:p>
          <a:p>
            <a:r>
              <a:rPr lang="en-GB" dirty="0"/>
              <a:t>Precise (large) studies can detect small effects.</a:t>
            </a:r>
          </a:p>
          <a:p>
            <a:r>
              <a:rPr lang="en-GB" dirty="0"/>
              <a:t>Imprecise (small) studies can only detect big effects.</a:t>
            </a:r>
          </a:p>
        </p:txBody>
      </p:sp>
    </p:spTree>
    <p:extLst>
      <p:ext uri="{BB962C8B-B14F-4D97-AF65-F5344CB8AC3E}">
        <p14:creationId xmlns:p14="http://schemas.microsoft.com/office/powerpoint/2010/main" val="1927895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E87ED-EAAC-4CF1-91D0-9ACBA53B8150}"/>
              </a:ext>
            </a:extLst>
          </p:cNvPr>
          <p:cNvSpPr>
            <a:spLocks noGrp="1"/>
          </p:cNvSpPr>
          <p:nvPr>
            <p:ph type="title"/>
          </p:nvPr>
        </p:nvSpPr>
        <p:spPr/>
        <p:txBody>
          <a:bodyPr>
            <a:normAutofit fontScale="90000"/>
          </a:bodyPr>
          <a:lstStyle/>
          <a:p>
            <a:r>
              <a:rPr lang="en-GB" dirty="0"/>
              <a:t>So any statement about power </a:t>
            </a:r>
            <a:r>
              <a:rPr lang="en-GB" i="1" u="sng" dirty="0"/>
              <a:t>must </a:t>
            </a:r>
            <a:r>
              <a:rPr lang="en-GB" i="1" dirty="0"/>
              <a:t> </a:t>
            </a:r>
            <a:r>
              <a:rPr lang="en-GB" dirty="0"/>
              <a:t>depend on the size of the effect you are trying to detect.</a:t>
            </a:r>
          </a:p>
        </p:txBody>
      </p:sp>
      <p:sp>
        <p:nvSpPr>
          <p:cNvPr id="3" name="Content Placeholder 2">
            <a:extLst>
              <a:ext uri="{FF2B5EF4-FFF2-40B4-BE49-F238E27FC236}">
                <a16:creationId xmlns:a16="http://schemas.microsoft.com/office/drawing/2014/main" id="{63CF2B1F-9DB3-42CE-A6EC-A67972B84DDB}"/>
              </a:ext>
            </a:extLst>
          </p:cNvPr>
          <p:cNvSpPr>
            <a:spLocks noGrp="1"/>
          </p:cNvSpPr>
          <p:nvPr>
            <p:ph idx="1"/>
          </p:nvPr>
        </p:nvSpPr>
        <p:spPr>
          <a:xfrm>
            <a:off x="731520" y="1543685"/>
            <a:ext cx="10515600" cy="4351338"/>
          </a:xfrm>
        </p:spPr>
        <p:txBody>
          <a:bodyPr>
            <a:normAutofit lnSpcReduction="10000"/>
          </a:bodyPr>
          <a:lstStyle/>
          <a:p>
            <a:pPr marL="0" indent="0">
              <a:buNone/>
            </a:pPr>
            <a:r>
              <a:rPr lang="en-GB" dirty="0"/>
              <a:t>E.g.  To detect an effect of a weight loss intervention..</a:t>
            </a:r>
          </a:p>
          <a:p>
            <a:endParaRPr lang="en-GB" dirty="0"/>
          </a:p>
          <a:p>
            <a:r>
              <a:rPr lang="en-GB" dirty="0"/>
              <a:t>If it is going to cause a 10kg loss on average, then I might need very few people</a:t>
            </a:r>
          </a:p>
          <a:p>
            <a:r>
              <a:rPr lang="en-GB" dirty="0"/>
              <a:t>If it is going to cause a 100g loss on average then I will need many more people.</a:t>
            </a:r>
          </a:p>
          <a:p>
            <a:endParaRPr lang="en-GB" dirty="0"/>
          </a:p>
          <a:p>
            <a:pPr marL="0" indent="0">
              <a:buNone/>
            </a:pPr>
            <a:r>
              <a:rPr lang="en-GB" b="1" i="1" dirty="0"/>
              <a:t>Which effect size should I choose for my calculation?</a:t>
            </a:r>
          </a:p>
          <a:p>
            <a:r>
              <a:rPr lang="en-GB" dirty="0"/>
              <a:t>Turns out a weight loss intervention is only valuable if people lose 3kg or more.</a:t>
            </a:r>
          </a:p>
        </p:txBody>
      </p:sp>
    </p:spTree>
    <p:extLst>
      <p:ext uri="{BB962C8B-B14F-4D97-AF65-F5344CB8AC3E}">
        <p14:creationId xmlns:p14="http://schemas.microsoft.com/office/powerpoint/2010/main" val="1025472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D58F3-55BA-47A0-A7AC-294582C7863E}"/>
              </a:ext>
            </a:extLst>
          </p:cNvPr>
          <p:cNvSpPr>
            <a:spLocks noGrp="1"/>
          </p:cNvSpPr>
          <p:nvPr>
            <p:ph type="title"/>
          </p:nvPr>
        </p:nvSpPr>
        <p:spPr/>
        <p:txBody>
          <a:bodyPr/>
          <a:lstStyle/>
          <a:p>
            <a:r>
              <a:rPr lang="en-GB" dirty="0"/>
              <a:t>If you’re still not happy with this</a:t>
            </a:r>
          </a:p>
        </p:txBody>
      </p:sp>
      <p:sp>
        <p:nvSpPr>
          <p:cNvPr id="3" name="Content Placeholder 2">
            <a:extLst>
              <a:ext uri="{FF2B5EF4-FFF2-40B4-BE49-F238E27FC236}">
                <a16:creationId xmlns:a16="http://schemas.microsoft.com/office/drawing/2014/main" id="{033C1F31-1D7E-4BDF-959A-7345CFE900FD}"/>
              </a:ext>
            </a:extLst>
          </p:cNvPr>
          <p:cNvSpPr>
            <a:spLocks noGrp="1"/>
          </p:cNvSpPr>
          <p:nvPr>
            <p:ph idx="1"/>
          </p:nvPr>
        </p:nvSpPr>
        <p:spPr>
          <a:xfrm>
            <a:off x="716280" y="1497965"/>
            <a:ext cx="10515600" cy="4351338"/>
          </a:xfrm>
        </p:spPr>
        <p:txBody>
          <a:bodyPr>
            <a:normAutofit fontScale="92500" lnSpcReduction="20000"/>
          </a:bodyPr>
          <a:lstStyle/>
          <a:p>
            <a:pPr marL="0" indent="0">
              <a:buNone/>
            </a:pPr>
            <a:r>
              <a:rPr lang="en-GB" dirty="0"/>
              <a:t>Consider testing difference in average heights between:</a:t>
            </a:r>
          </a:p>
          <a:p>
            <a:endParaRPr lang="en-GB" dirty="0"/>
          </a:p>
          <a:p>
            <a:r>
              <a:rPr lang="en-GB" dirty="0"/>
              <a:t>Adults (~168cm) and Ten year old children (~138cm)</a:t>
            </a:r>
          </a:p>
          <a:p>
            <a:r>
              <a:rPr lang="en-GB" dirty="0"/>
              <a:t>Men (~175cm) and women (~161cm) </a:t>
            </a:r>
          </a:p>
          <a:p>
            <a:r>
              <a:rPr lang="en-GB" dirty="0"/>
              <a:t>Dutch men (~183cm) and English men (~179cm)</a:t>
            </a:r>
          </a:p>
          <a:p>
            <a:endParaRPr lang="en-GB" dirty="0"/>
          </a:p>
          <a:p>
            <a:pPr marL="0" indent="0">
              <a:buNone/>
            </a:pPr>
            <a:r>
              <a:rPr lang="en-GB" b="1" dirty="0"/>
              <a:t>Required sample size depends enormously on the real underlying effect size!</a:t>
            </a:r>
          </a:p>
          <a:p>
            <a:pPr marL="0" indent="0">
              <a:buNone/>
            </a:pPr>
            <a:endParaRPr lang="en-GB" b="1" dirty="0"/>
          </a:p>
          <a:p>
            <a:pPr marL="0" indent="0">
              <a:buNone/>
            </a:pPr>
            <a:r>
              <a:rPr lang="en-GB" b="1" i="1" dirty="0"/>
              <a:t>(Lets do it analytically and by simulation - height has a </a:t>
            </a:r>
            <a:r>
              <a:rPr lang="en-GB" b="1" i="1" dirty="0" err="1"/>
              <a:t>s.d.</a:t>
            </a:r>
            <a:r>
              <a:rPr lang="en-GB" b="1" i="1" dirty="0"/>
              <a:t> of about 6cm </a:t>
            </a:r>
          </a:p>
          <a:p>
            <a:pPr marL="0" indent="0">
              <a:buNone/>
            </a:pPr>
            <a:r>
              <a:rPr lang="en-GB" b="1" i="1" dirty="0"/>
              <a:t>how many samples would each of these need?)</a:t>
            </a:r>
          </a:p>
          <a:p>
            <a:endParaRPr lang="en-GB" dirty="0"/>
          </a:p>
          <a:p>
            <a:endParaRPr lang="en-GB" dirty="0"/>
          </a:p>
        </p:txBody>
      </p:sp>
    </p:spTree>
    <p:extLst>
      <p:ext uri="{BB962C8B-B14F-4D97-AF65-F5344CB8AC3E}">
        <p14:creationId xmlns:p14="http://schemas.microsoft.com/office/powerpoint/2010/main" val="1256092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11503-2BC2-413B-93E3-479E8110C24D}"/>
              </a:ext>
            </a:extLst>
          </p:cNvPr>
          <p:cNvSpPr>
            <a:spLocks noGrp="1"/>
          </p:cNvSpPr>
          <p:nvPr>
            <p:ph type="title"/>
          </p:nvPr>
        </p:nvSpPr>
        <p:spPr/>
        <p:txBody>
          <a:bodyPr/>
          <a:lstStyle/>
          <a:p>
            <a:r>
              <a:rPr lang="en-GB" dirty="0"/>
              <a:t>An example from real data:</a:t>
            </a:r>
          </a:p>
        </p:txBody>
      </p:sp>
      <p:sp>
        <p:nvSpPr>
          <p:cNvPr id="3" name="Content Placeholder 2">
            <a:extLst>
              <a:ext uri="{FF2B5EF4-FFF2-40B4-BE49-F238E27FC236}">
                <a16:creationId xmlns:a16="http://schemas.microsoft.com/office/drawing/2014/main" id="{558E41EE-7BB5-4FB7-BCEB-76A638C0D60F}"/>
              </a:ext>
            </a:extLst>
          </p:cNvPr>
          <p:cNvSpPr>
            <a:spLocks noGrp="1"/>
          </p:cNvSpPr>
          <p:nvPr>
            <p:ph idx="1"/>
          </p:nvPr>
        </p:nvSpPr>
        <p:spPr>
          <a:xfrm>
            <a:off x="838200" y="1825625"/>
            <a:ext cx="3568700" cy="4351338"/>
          </a:xfrm>
        </p:spPr>
        <p:txBody>
          <a:bodyPr/>
          <a:lstStyle/>
          <a:p>
            <a:r>
              <a:rPr lang="en-GB" dirty="0"/>
              <a:t>How does sample size vary with the </a:t>
            </a:r>
            <a:r>
              <a:rPr lang="en-GB" i="1" dirty="0"/>
              <a:t>ratio</a:t>
            </a:r>
            <a:r>
              <a:rPr lang="en-GB" dirty="0"/>
              <a:t> of a outcome between two groups:</a:t>
            </a:r>
          </a:p>
          <a:p>
            <a:endParaRPr lang="en-GB" dirty="0"/>
          </a:p>
          <a:p>
            <a:r>
              <a:rPr lang="en-GB" i="1" dirty="0"/>
              <a:t>(To use ratios, I did the power calc on a log-scale as the data looked multiplicative)</a:t>
            </a:r>
          </a:p>
        </p:txBody>
      </p:sp>
      <p:pic>
        <p:nvPicPr>
          <p:cNvPr id="5" name="Picture 4">
            <a:extLst>
              <a:ext uri="{FF2B5EF4-FFF2-40B4-BE49-F238E27FC236}">
                <a16:creationId xmlns:a16="http://schemas.microsoft.com/office/drawing/2014/main" id="{6883D019-9550-48E1-82CF-9C3BB9882A0B}"/>
              </a:ext>
            </a:extLst>
          </p:cNvPr>
          <p:cNvPicPr>
            <a:picLocks noChangeAspect="1"/>
          </p:cNvPicPr>
          <p:nvPr/>
        </p:nvPicPr>
        <p:blipFill>
          <a:blip r:embed="rId2"/>
          <a:stretch>
            <a:fillRect/>
          </a:stretch>
        </p:blipFill>
        <p:spPr>
          <a:xfrm>
            <a:off x="5236139" y="1321149"/>
            <a:ext cx="6753318" cy="5360289"/>
          </a:xfrm>
          <a:prstGeom prst="rect">
            <a:avLst/>
          </a:prstGeom>
        </p:spPr>
      </p:pic>
      <p:pic>
        <p:nvPicPr>
          <p:cNvPr id="7" name="Picture 6">
            <a:extLst>
              <a:ext uri="{FF2B5EF4-FFF2-40B4-BE49-F238E27FC236}">
                <a16:creationId xmlns:a16="http://schemas.microsoft.com/office/drawing/2014/main" id="{09296DB9-D5D2-4C1B-8328-40D219F3271E}"/>
              </a:ext>
            </a:extLst>
          </p:cNvPr>
          <p:cNvPicPr>
            <a:picLocks noChangeAspect="1"/>
          </p:cNvPicPr>
          <p:nvPr/>
        </p:nvPicPr>
        <p:blipFill>
          <a:blip r:embed="rId3"/>
          <a:stretch>
            <a:fillRect/>
          </a:stretch>
        </p:blipFill>
        <p:spPr>
          <a:xfrm>
            <a:off x="6260123" y="2738438"/>
            <a:ext cx="4705350" cy="3590925"/>
          </a:xfrm>
          <a:prstGeom prst="rect">
            <a:avLst/>
          </a:prstGeom>
        </p:spPr>
      </p:pic>
    </p:spTree>
    <p:extLst>
      <p:ext uri="{BB962C8B-B14F-4D97-AF65-F5344CB8AC3E}">
        <p14:creationId xmlns:p14="http://schemas.microsoft.com/office/powerpoint/2010/main" val="1278326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A56F2-29F8-45AB-8968-191D08FDB3FC}"/>
              </a:ext>
            </a:extLst>
          </p:cNvPr>
          <p:cNvSpPr>
            <a:spLocks noGrp="1"/>
          </p:cNvSpPr>
          <p:nvPr>
            <p:ph type="title"/>
          </p:nvPr>
        </p:nvSpPr>
        <p:spPr/>
        <p:txBody>
          <a:bodyPr>
            <a:normAutofit/>
          </a:bodyPr>
          <a:lstStyle/>
          <a:p>
            <a:r>
              <a:rPr lang="en-GB" dirty="0"/>
              <a:t>Examples and Exercise 6:  </a:t>
            </a:r>
            <a:br>
              <a:rPr lang="en-GB" dirty="0"/>
            </a:br>
            <a:r>
              <a:rPr lang="en-GB" sz="3200" dirty="0" err="1"/>
              <a:t>pwr.t.test</a:t>
            </a:r>
            <a:r>
              <a:rPr lang="en-GB" sz="3200" dirty="0"/>
              <a:t>() function to calculate power and sample size using R.</a:t>
            </a:r>
            <a:endParaRPr lang="en-GB" sz="4000" dirty="0"/>
          </a:p>
        </p:txBody>
      </p:sp>
      <p:sp>
        <p:nvSpPr>
          <p:cNvPr id="3" name="Content Placeholder 2">
            <a:extLst>
              <a:ext uri="{FF2B5EF4-FFF2-40B4-BE49-F238E27FC236}">
                <a16:creationId xmlns:a16="http://schemas.microsoft.com/office/drawing/2014/main" id="{8200B180-BCBA-4A2F-8410-8E32CABACA60}"/>
              </a:ext>
            </a:extLst>
          </p:cNvPr>
          <p:cNvSpPr>
            <a:spLocks noGrp="1"/>
          </p:cNvSpPr>
          <p:nvPr>
            <p:ph sz="half" idx="1"/>
          </p:nvPr>
        </p:nvSpPr>
        <p:spPr>
          <a:xfrm>
            <a:off x="838200" y="1703705"/>
            <a:ext cx="9041524" cy="4351338"/>
          </a:xfrm>
        </p:spPr>
        <p:txBody>
          <a:bodyPr>
            <a:normAutofit/>
          </a:bodyPr>
          <a:lstStyle/>
          <a:p>
            <a:endParaRPr lang="en-GB" dirty="0"/>
          </a:p>
          <a:p>
            <a:r>
              <a:rPr lang="en-GB" dirty="0"/>
              <a:t>Power by simulation in the mouse example.</a:t>
            </a:r>
          </a:p>
          <a:p>
            <a:endParaRPr lang="en-GB" dirty="0"/>
          </a:p>
          <a:p>
            <a:r>
              <a:rPr lang="en-GB" dirty="0"/>
              <a:t>Or it can be done analytically with simple formula implemented in R.</a:t>
            </a:r>
          </a:p>
          <a:p>
            <a:endParaRPr lang="en-GB" dirty="0"/>
          </a:p>
          <a:p>
            <a:r>
              <a:rPr lang="en-GB" dirty="0">
                <a:hlinkClick r:id="rId2"/>
              </a:rPr>
              <a:t>https://www.youtube.com/watch?v=ZEFSUm6JNQ0</a:t>
            </a:r>
            <a:r>
              <a:rPr lang="en-GB" dirty="0"/>
              <a:t> </a:t>
            </a:r>
          </a:p>
          <a:p>
            <a:endParaRPr lang="en-GB" dirty="0"/>
          </a:p>
          <a:p>
            <a:endParaRPr lang="en-GB" dirty="0"/>
          </a:p>
          <a:p>
            <a:pPr marL="0" indent="0">
              <a:buNone/>
            </a:pPr>
            <a:endParaRPr lang="en-GB" dirty="0"/>
          </a:p>
        </p:txBody>
      </p:sp>
    </p:spTree>
    <p:extLst>
      <p:ext uri="{BB962C8B-B14F-4D97-AF65-F5344CB8AC3E}">
        <p14:creationId xmlns:p14="http://schemas.microsoft.com/office/powerpoint/2010/main" val="3867421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606FA8-8B69-9242-5BD9-850C954FBFCD}"/>
              </a:ext>
            </a:extLst>
          </p:cNvPr>
          <p:cNvSpPr>
            <a:spLocks noGrp="1"/>
          </p:cNvSpPr>
          <p:nvPr>
            <p:ph type="title"/>
          </p:nvPr>
        </p:nvSpPr>
        <p:spPr>
          <a:xfrm>
            <a:off x="447961" y="349112"/>
            <a:ext cx="10044023" cy="877729"/>
          </a:xfrm>
          <a:noFill/>
        </p:spPr>
        <p:txBody>
          <a:bodyPr anchor="ctr">
            <a:normAutofit/>
          </a:bodyPr>
          <a:lstStyle/>
          <a:p>
            <a:r>
              <a:rPr lang="en-GB" sz="4000" dirty="0">
                <a:solidFill>
                  <a:srgbClr val="FFFFFF"/>
                </a:solidFill>
              </a:rPr>
              <a:t>How many samples do I need?</a:t>
            </a:r>
          </a:p>
        </p:txBody>
      </p:sp>
      <p:graphicFrame>
        <p:nvGraphicFramePr>
          <p:cNvPr id="5" name="Content Placeholder 2">
            <a:extLst>
              <a:ext uri="{FF2B5EF4-FFF2-40B4-BE49-F238E27FC236}">
                <a16:creationId xmlns:a16="http://schemas.microsoft.com/office/drawing/2014/main" id="{30367623-B654-EB2B-F37D-938F751717D8}"/>
              </a:ext>
            </a:extLst>
          </p:cNvPr>
          <p:cNvGraphicFramePr>
            <a:graphicFrameLocks noGrp="1"/>
          </p:cNvGraphicFramePr>
          <p:nvPr>
            <p:ph idx="1"/>
            <p:extLst>
              <p:ext uri="{D42A27DB-BD31-4B8C-83A1-F6EECF244321}">
                <p14:modId xmlns:p14="http://schemas.microsoft.com/office/powerpoint/2010/main" val="3552652611"/>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356461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64907-E367-41FA-AA49-7FDCD5BDC4D7}"/>
              </a:ext>
            </a:extLst>
          </p:cNvPr>
          <p:cNvSpPr>
            <a:spLocks noGrp="1"/>
          </p:cNvSpPr>
          <p:nvPr>
            <p:ph type="title"/>
          </p:nvPr>
        </p:nvSpPr>
        <p:spPr/>
        <p:txBody>
          <a:bodyPr/>
          <a:lstStyle/>
          <a:p>
            <a:r>
              <a:rPr lang="en-GB" dirty="0"/>
              <a:t>Cohens </a:t>
            </a:r>
            <a:r>
              <a:rPr lang="en-GB" i="1" dirty="0"/>
              <a:t>d</a:t>
            </a:r>
          </a:p>
        </p:txBody>
      </p:sp>
      <p:sp>
        <p:nvSpPr>
          <p:cNvPr id="3" name="Content Placeholder 2">
            <a:extLst>
              <a:ext uri="{FF2B5EF4-FFF2-40B4-BE49-F238E27FC236}">
                <a16:creationId xmlns:a16="http://schemas.microsoft.com/office/drawing/2014/main" id="{C403520C-BECD-47C0-B33E-3A78C6466C0E}"/>
              </a:ext>
            </a:extLst>
          </p:cNvPr>
          <p:cNvSpPr>
            <a:spLocks noGrp="1"/>
          </p:cNvSpPr>
          <p:nvPr>
            <p:ph idx="1"/>
          </p:nvPr>
        </p:nvSpPr>
        <p:spPr>
          <a:xfrm>
            <a:off x="754379" y="1574165"/>
            <a:ext cx="10971727" cy="4351338"/>
          </a:xfrm>
        </p:spPr>
        <p:txBody>
          <a:bodyPr>
            <a:normAutofit/>
          </a:bodyPr>
          <a:lstStyle/>
          <a:p>
            <a:pPr marL="0" indent="0">
              <a:buNone/>
            </a:pPr>
            <a:r>
              <a:rPr lang="en-GB" sz="2400" dirty="0"/>
              <a:t>It should be obvious now that what really matters for power is the </a:t>
            </a:r>
            <a:r>
              <a:rPr lang="en-GB" sz="2400" b="1" dirty="0"/>
              <a:t>ratio </a:t>
            </a:r>
            <a:r>
              <a:rPr lang="en-GB" sz="2400" dirty="0"/>
              <a:t>of the effect size to the standard deviation</a:t>
            </a:r>
          </a:p>
          <a:p>
            <a:endParaRPr lang="en-GB" sz="2400" dirty="0"/>
          </a:p>
          <a:p>
            <a:pPr marL="0" indent="0">
              <a:buNone/>
            </a:pPr>
            <a:r>
              <a:rPr lang="en-GB" sz="2400" dirty="0">
                <a:latin typeface="MV Boli" panose="02000500030200090000" pitchFamily="2" charset="0"/>
                <a:cs typeface="MV Boli" panose="02000500030200090000" pitchFamily="2" charset="0"/>
              </a:rPr>
              <a:t>(Because I could just change the units of the true difference and </a:t>
            </a:r>
            <a:r>
              <a:rPr lang="en-GB" sz="2400" dirty="0" err="1">
                <a:latin typeface="MV Boli" panose="02000500030200090000" pitchFamily="2" charset="0"/>
                <a:cs typeface="MV Boli" panose="02000500030200090000" pitchFamily="2" charset="0"/>
              </a:rPr>
              <a:t>sd</a:t>
            </a:r>
            <a:r>
              <a:rPr lang="en-GB" sz="2400" dirty="0">
                <a:latin typeface="MV Boli" panose="02000500030200090000" pitchFamily="2" charset="0"/>
                <a:cs typeface="MV Boli" panose="02000500030200090000" pitchFamily="2" charset="0"/>
              </a:rPr>
              <a:t>)</a:t>
            </a:r>
          </a:p>
          <a:p>
            <a:endParaRPr lang="en-GB" sz="2400" dirty="0"/>
          </a:p>
          <a:p>
            <a:r>
              <a:rPr lang="en-GB" sz="2400" dirty="0"/>
              <a:t>This is called ‘Cohens </a:t>
            </a:r>
            <a:r>
              <a:rPr lang="en-GB" sz="2400" i="1" dirty="0"/>
              <a:t>d’</a:t>
            </a:r>
            <a:r>
              <a:rPr lang="en-GB" sz="2400" dirty="0"/>
              <a:t> statistic or ‘</a:t>
            </a:r>
            <a:r>
              <a:rPr lang="en-GB" sz="2400" i="1" dirty="0"/>
              <a:t>standardised effect size’</a:t>
            </a:r>
            <a:r>
              <a:rPr lang="en-GB" sz="2400" dirty="0"/>
              <a:t>.</a:t>
            </a:r>
          </a:p>
          <a:p>
            <a:endParaRPr lang="en-GB" sz="2400" dirty="0"/>
          </a:p>
          <a:p>
            <a:r>
              <a:rPr lang="en-GB" sz="2400" dirty="0"/>
              <a:t>Sample size calculation software will often use this as an input instead of needing both effect size and standard deviation.</a:t>
            </a:r>
          </a:p>
        </p:txBody>
      </p:sp>
    </p:spTree>
    <p:extLst>
      <p:ext uri="{BB962C8B-B14F-4D97-AF65-F5344CB8AC3E}">
        <p14:creationId xmlns:p14="http://schemas.microsoft.com/office/powerpoint/2010/main" val="1609877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91285-8F5C-45EB-95BB-5A8258AD969C}"/>
              </a:ext>
            </a:extLst>
          </p:cNvPr>
          <p:cNvSpPr>
            <a:spLocks noGrp="1"/>
          </p:cNvSpPr>
          <p:nvPr>
            <p:ph type="title"/>
          </p:nvPr>
        </p:nvSpPr>
        <p:spPr/>
        <p:txBody>
          <a:bodyPr/>
          <a:lstStyle/>
          <a:p>
            <a:r>
              <a:rPr lang="en-GB" dirty="0"/>
              <a:t>Power curves</a:t>
            </a:r>
          </a:p>
        </p:txBody>
      </p:sp>
      <p:sp>
        <p:nvSpPr>
          <p:cNvPr id="3" name="Content Placeholder 2">
            <a:extLst>
              <a:ext uri="{FF2B5EF4-FFF2-40B4-BE49-F238E27FC236}">
                <a16:creationId xmlns:a16="http://schemas.microsoft.com/office/drawing/2014/main" id="{45F2B918-927D-4176-BE98-CD31B5CCD704}"/>
              </a:ext>
            </a:extLst>
          </p:cNvPr>
          <p:cNvSpPr>
            <a:spLocks noGrp="1"/>
          </p:cNvSpPr>
          <p:nvPr>
            <p:ph idx="1"/>
          </p:nvPr>
        </p:nvSpPr>
        <p:spPr>
          <a:xfrm>
            <a:off x="358140" y="1450427"/>
            <a:ext cx="9610725" cy="4645718"/>
          </a:xfrm>
        </p:spPr>
        <p:txBody>
          <a:bodyPr/>
          <a:lstStyle/>
          <a:p>
            <a:r>
              <a:rPr lang="en-GB" dirty="0"/>
              <a:t>For a given effect size and design, we can plot power against sample size.  This is a </a:t>
            </a:r>
            <a:r>
              <a:rPr lang="en-GB" i="1" dirty="0"/>
              <a:t>power curve </a:t>
            </a:r>
            <a:r>
              <a:rPr lang="en-GB" dirty="0"/>
              <a:t>of a study:</a:t>
            </a:r>
          </a:p>
        </p:txBody>
      </p:sp>
      <p:pic>
        <p:nvPicPr>
          <p:cNvPr id="7" name="Graphic 6">
            <a:extLst>
              <a:ext uri="{FF2B5EF4-FFF2-40B4-BE49-F238E27FC236}">
                <a16:creationId xmlns:a16="http://schemas.microsoft.com/office/drawing/2014/main" id="{D716523F-7AB4-4FEE-BC99-45F6D01766E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476499" y="2665208"/>
            <a:ext cx="5003035" cy="3335356"/>
          </a:xfrm>
          <a:prstGeom prst="rect">
            <a:avLst/>
          </a:prstGeom>
        </p:spPr>
      </p:pic>
      <p:sp>
        <p:nvSpPr>
          <p:cNvPr id="9" name="TextBox 8">
            <a:extLst>
              <a:ext uri="{FF2B5EF4-FFF2-40B4-BE49-F238E27FC236}">
                <a16:creationId xmlns:a16="http://schemas.microsoft.com/office/drawing/2014/main" id="{C6991989-381B-4435-A84F-901E34AD2F87}"/>
              </a:ext>
            </a:extLst>
          </p:cNvPr>
          <p:cNvSpPr txBox="1"/>
          <p:nvPr/>
        </p:nvSpPr>
        <p:spPr>
          <a:xfrm>
            <a:off x="1743075" y="2882600"/>
            <a:ext cx="1853993"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r>
              <a:rPr lang="en-GB" dirty="0">
                <a:latin typeface="MV Boli" panose="02000500030200090000" pitchFamily="2" charset="0"/>
                <a:cs typeface="MV Boli" panose="02000500030200090000" pitchFamily="2" charset="0"/>
              </a:rPr>
              <a:t>Cohen’s d=1.0</a:t>
            </a:r>
          </a:p>
        </p:txBody>
      </p:sp>
      <p:sp>
        <p:nvSpPr>
          <p:cNvPr id="10" name="TextBox 9">
            <a:extLst>
              <a:ext uri="{FF2B5EF4-FFF2-40B4-BE49-F238E27FC236}">
                <a16:creationId xmlns:a16="http://schemas.microsoft.com/office/drawing/2014/main" id="{05F651B8-DA14-4CD1-8469-544E7574D716}"/>
              </a:ext>
            </a:extLst>
          </p:cNvPr>
          <p:cNvSpPr txBox="1"/>
          <p:nvPr/>
        </p:nvSpPr>
        <p:spPr>
          <a:xfrm>
            <a:off x="5057271" y="3503014"/>
            <a:ext cx="1869309"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r>
              <a:rPr lang="en-GB" dirty="0">
                <a:latin typeface="MV Boli" panose="02000500030200090000" pitchFamily="2" charset="0"/>
                <a:cs typeface="MV Boli" panose="02000500030200090000" pitchFamily="2" charset="0"/>
              </a:rPr>
              <a:t>Cohen’s d=0.5</a:t>
            </a:r>
          </a:p>
        </p:txBody>
      </p:sp>
      <p:sp>
        <p:nvSpPr>
          <p:cNvPr id="11" name="TextBox 10">
            <a:extLst>
              <a:ext uri="{FF2B5EF4-FFF2-40B4-BE49-F238E27FC236}">
                <a16:creationId xmlns:a16="http://schemas.microsoft.com/office/drawing/2014/main" id="{34C9D0F1-7FB8-4AED-92B6-663B3807138F}"/>
              </a:ext>
            </a:extLst>
          </p:cNvPr>
          <p:cNvSpPr txBox="1"/>
          <p:nvPr/>
        </p:nvSpPr>
        <p:spPr>
          <a:xfrm>
            <a:off x="6171136" y="4846866"/>
            <a:ext cx="1817164" cy="369332"/>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r>
              <a:rPr lang="en-GB" dirty="0">
                <a:latin typeface="MV Boli" panose="02000500030200090000" pitchFamily="2" charset="0"/>
                <a:cs typeface="MV Boli" panose="02000500030200090000" pitchFamily="2" charset="0"/>
              </a:rPr>
              <a:t>Cohen’s d=0.2</a:t>
            </a:r>
          </a:p>
        </p:txBody>
      </p:sp>
      <p:sp>
        <p:nvSpPr>
          <p:cNvPr id="4" name="TextBox 3">
            <a:extLst>
              <a:ext uri="{FF2B5EF4-FFF2-40B4-BE49-F238E27FC236}">
                <a16:creationId xmlns:a16="http://schemas.microsoft.com/office/drawing/2014/main" id="{A7DF7C2D-2502-466B-97D0-9926AA16619D}"/>
              </a:ext>
            </a:extLst>
          </p:cNvPr>
          <p:cNvSpPr txBox="1"/>
          <p:nvPr/>
        </p:nvSpPr>
        <p:spPr>
          <a:xfrm>
            <a:off x="7514025" y="2665207"/>
            <a:ext cx="2900409" cy="646331"/>
          </a:xfrm>
          <a:prstGeom prst="rect">
            <a:avLst/>
          </a:prstGeom>
          <a:noFill/>
        </p:spPr>
        <p:txBody>
          <a:bodyPr wrap="none" rtlCol="0">
            <a:spAutoFit/>
          </a:bodyPr>
          <a:lstStyle/>
          <a:p>
            <a:r>
              <a:rPr lang="en-GB" dirty="0"/>
              <a:t>Power curves for one sample</a:t>
            </a:r>
          </a:p>
          <a:p>
            <a:r>
              <a:rPr lang="en-GB" dirty="0"/>
              <a:t>one-sided t tests</a:t>
            </a:r>
          </a:p>
        </p:txBody>
      </p:sp>
    </p:spTree>
    <p:extLst>
      <p:ext uri="{BB962C8B-B14F-4D97-AF65-F5344CB8AC3E}">
        <p14:creationId xmlns:p14="http://schemas.microsoft.com/office/powerpoint/2010/main" val="32036306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3C45E-DE9A-4039-AB52-57E75146C5EA}"/>
              </a:ext>
            </a:extLst>
          </p:cNvPr>
          <p:cNvSpPr>
            <a:spLocks noGrp="1"/>
          </p:cNvSpPr>
          <p:nvPr>
            <p:ph type="title"/>
          </p:nvPr>
        </p:nvSpPr>
        <p:spPr/>
        <p:txBody>
          <a:bodyPr/>
          <a:lstStyle/>
          <a:p>
            <a:r>
              <a:rPr lang="en-GB" dirty="0"/>
              <a:t>Power curves</a:t>
            </a:r>
          </a:p>
        </p:txBody>
      </p:sp>
      <p:sp>
        <p:nvSpPr>
          <p:cNvPr id="3" name="Content Placeholder 2">
            <a:extLst>
              <a:ext uri="{FF2B5EF4-FFF2-40B4-BE49-F238E27FC236}">
                <a16:creationId xmlns:a16="http://schemas.microsoft.com/office/drawing/2014/main" id="{570F0BC5-1BB6-4A23-B560-8E6B5C10B553}"/>
              </a:ext>
            </a:extLst>
          </p:cNvPr>
          <p:cNvSpPr>
            <a:spLocks noGrp="1"/>
          </p:cNvSpPr>
          <p:nvPr>
            <p:ph idx="1"/>
          </p:nvPr>
        </p:nvSpPr>
        <p:spPr>
          <a:xfrm>
            <a:off x="838200" y="1690688"/>
            <a:ext cx="10515600" cy="4486275"/>
          </a:xfrm>
        </p:spPr>
        <p:txBody>
          <a:bodyPr/>
          <a:lstStyle/>
          <a:p>
            <a:r>
              <a:rPr lang="en-GB" dirty="0"/>
              <a:t>Or we could plot the smallest effect size detectable at (say) 80% power and 5% size against the sample size.</a:t>
            </a:r>
          </a:p>
        </p:txBody>
      </p:sp>
      <p:pic>
        <p:nvPicPr>
          <p:cNvPr id="9" name="Graphic 8">
            <a:extLst>
              <a:ext uri="{FF2B5EF4-FFF2-40B4-BE49-F238E27FC236}">
                <a16:creationId xmlns:a16="http://schemas.microsoft.com/office/drawing/2014/main" id="{41571F23-A75D-4EFE-A531-B85331358B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8200" y="2651161"/>
            <a:ext cx="5979460" cy="3986307"/>
          </a:xfrm>
          <a:prstGeom prst="rect">
            <a:avLst/>
          </a:prstGeom>
        </p:spPr>
      </p:pic>
      <p:sp>
        <p:nvSpPr>
          <p:cNvPr id="10" name="TextBox 9">
            <a:extLst>
              <a:ext uri="{FF2B5EF4-FFF2-40B4-BE49-F238E27FC236}">
                <a16:creationId xmlns:a16="http://schemas.microsoft.com/office/drawing/2014/main" id="{B5583667-6473-4543-8F52-BAC503D2D8A1}"/>
              </a:ext>
            </a:extLst>
          </p:cNvPr>
          <p:cNvSpPr txBox="1"/>
          <p:nvPr/>
        </p:nvSpPr>
        <p:spPr>
          <a:xfrm>
            <a:off x="2409713" y="3429000"/>
            <a:ext cx="1624405" cy="646331"/>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r>
              <a:rPr lang="en-GB" dirty="0">
                <a:latin typeface="MV Boli" panose="02000500030200090000" pitchFamily="2" charset="0"/>
                <a:cs typeface="MV Boli" panose="02000500030200090000" pitchFamily="2" charset="0"/>
              </a:rPr>
              <a:t>Two-sample, two-sided </a:t>
            </a:r>
          </a:p>
        </p:txBody>
      </p:sp>
      <p:sp>
        <p:nvSpPr>
          <p:cNvPr id="11" name="TextBox 10">
            <a:extLst>
              <a:ext uri="{FF2B5EF4-FFF2-40B4-BE49-F238E27FC236}">
                <a16:creationId xmlns:a16="http://schemas.microsoft.com/office/drawing/2014/main" id="{B03F361C-7E68-440D-A2A1-B4B07DF546D9}"/>
              </a:ext>
            </a:extLst>
          </p:cNvPr>
          <p:cNvSpPr txBox="1"/>
          <p:nvPr/>
        </p:nvSpPr>
        <p:spPr>
          <a:xfrm>
            <a:off x="2203525" y="4844146"/>
            <a:ext cx="1624405" cy="646331"/>
          </a:xfrm>
          <a:prstGeom prst="rect">
            <a:avLst/>
          </a:prstGeom>
        </p:spPr>
        <p:style>
          <a:lnRef idx="3">
            <a:schemeClr val="lt1"/>
          </a:lnRef>
          <a:fillRef idx="1">
            <a:schemeClr val="accent2"/>
          </a:fillRef>
          <a:effectRef idx="1">
            <a:schemeClr val="accent2"/>
          </a:effectRef>
          <a:fontRef idx="minor">
            <a:schemeClr val="lt1"/>
          </a:fontRef>
        </p:style>
        <p:txBody>
          <a:bodyPr wrap="square" rtlCol="0">
            <a:spAutoFit/>
          </a:bodyPr>
          <a:lstStyle/>
          <a:p>
            <a:r>
              <a:rPr lang="en-GB" dirty="0">
                <a:latin typeface="MV Boli" panose="02000500030200090000" pitchFamily="2" charset="0"/>
                <a:cs typeface="MV Boli" panose="02000500030200090000" pitchFamily="2" charset="0"/>
              </a:rPr>
              <a:t>One-sample, one-sided </a:t>
            </a:r>
          </a:p>
        </p:txBody>
      </p:sp>
      <p:sp>
        <p:nvSpPr>
          <p:cNvPr id="4" name="TextBox 3">
            <a:extLst>
              <a:ext uri="{FF2B5EF4-FFF2-40B4-BE49-F238E27FC236}">
                <a16:creationId xmlns:a16="http://schemas.microsoft.com/office/drawing/2014/main" id="{40F812C8-E18F-4CD7-986F-899547DDE6F7}"/>
              </a:ext>
            </a:extLst>
          </p:cNvPr>
          <p:cNvSpPr txBox="1"/>
          <p:nvPr/>
        </p:nvSpPr>
        <p:spPr>
          <a:xfrm flipH="1">
            <a:off x="7307102" y="2710543"/>
            <a:ext cx="4209845" cy="3416320"/>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n-GB" sz="2400" b="1" dirty="0"/>
              <a:t>Exercise:</a:t>
            </a:r>
          </a:p>
          <a:p>
            <a:endParaRPr lang="en-GB" sz="2400" dirty="0"/>
          </a:p>
          <a:p>
            <a:r>
              <a:rPr lang="en-GB" sz="2400" dirty="0"/>
              <a:t>Typical animal study?</a:t>
            </a:r>
          </a:p>
          <a:p>
            <a:endParaRPr lang="en-GB" sz="2400" dirty="0"/>
          </a:p>
          <a:p>
            <a:r>
              <a:rPr lang="en-GB" sz="2400" dirty="0"/>
              <a:t>What is the smallest detectable effect size with N=10 per group in a parallel groups design?</a:t>
            </a:r>
          </a:p>
          <a:p>
            <a:endParaRPr lang="en-GB" sz="2400" dirty="0"/>
          </a:p>
          <a:p>
            <a:endParaRPr lang="en-GB" sz="2400" dirty="0"/>
          </a:p>
        </p:txBody>
      </p:sp>
    </p:spTree>
    <p:extLst>
      <p:ext uri="{BB962C8B-B14F-4D97-AF65-F5344CB8AC3E}">
        <p14:creationId xmlns:p14="http://schemas.microsoft.com/office/powerpoint/2010/main" val="2760705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C867F-A55B-4C76-815F-E98B2F6DF20D}"/>
              </a:ext>
            </a:extLst>
          </p:cNvPr>
          <p:cNvSpPr>
            <a:spLocks noGrp="1"/>
          </p:cNvSpPr>
          <p:nvPr>
            <p:ph type="title"/>
          </p:nvPr>
        </p:nvSpPr>
        <p:spPr/>
        <p:txBody>
          <a:bodyPr>
            <a:normAutofit fontScale="90000"/>
          </a:bodyPr>
          <a:lstStyle/>
          <a:p>
            <a:r>
              <a:rPr lang="en-GB" dirty="0"/>
              <a:t>Summary</a:t>
            </a:r>
            <a:br>
              <a:rPr lang="en-GB" dirty="0"/>
            </a:br>
            <a:r>
              <a:rPr lang="en-GB" dirty="0"/>
              <a:t>Power and sample size calculations in practice</a:t>
            </a:r>
          </a:p>
        </p:txBody>
      </p:sp>
      <p:sp>
        <p:nvSpPr>
          <p:cNvPr id="3" name="Content Placeholder 2">
            <a:extLst>
              <a:ext uri="{FF2B5EF4-FFF2-40B4-BE49-F238E27FC236}">
                <a16:creationId xmlns:a16="http://schemas.microsoft.com/office/drawing/2014/main" id="{142D865D-8EA9-41D7-80DB-C000541B7CC1}"/>
              </a:ext>
            </a:extLst>
          </p:cNvPr>
          <p:cNvSpPr>
            <a:spLocks noGrp="1"/>
          </p:cNvSpPr>
          <p:nvPr>
            <p:ph idx="1"/>
          </p:nvPr>
        </p:nvSpPr>
        <p:spPr>
          <a:xfrm>
            <a:off x="838200" y="1825625"/>
            <a:ext cx="6432806" cy="4741430"/>
          </a:xfrm>
        </p:spPr>
        <p:txBody>
          <a:bodyPr>
            <a:normAutofit fontScale="70000" lnSpcReduction="20000"/>
          </a:bodyPr>
          <a:lstStyle/>
          <a:p>
            <a:pPr marL="0" indent="0">
              <a:buNone/>
            </a:pPr>
            <a:r>
              <a:rPr lang="en-GB" b="1" u="sng" dirty="0"/>
              <a:t>To get sample size specify:   </a:t>
            </a:r>
            <a:r>
              <a:rPr lang="en-GB" i="1" u="sng" dirty="0"/>
              <a:t>(for a given design, and test) </a:t>
            </a:r>
          </a:p>
          <a:p>
            <a:r>
              <a:rPr lang="en-GB" b="1" dirty="0"/>
              <a:t>Effect size</a:t>
            </a:r>
            <a:r>
              <a:rPr lang="en-GB" dirty="0"/>
              <a:t>,  (variance </a:t>
            </a:r>
            <a:r>
              <a:rPr lang="en-GB" i="1" dirty="0"/>
              <a:t>between </a:t>
            </a:r>
            <a:r>
              <a:rPr lang="en-GB" dirty="0"/>
              <a:t>groups)</a:t>
            </a:r>
          </a:p>
          <a:p>
            <a:r>
              <a:rPr lang="en-GB" b="1" dirty="0"/>
              <a:t>Variance of outcome measure</a:t>
            </a:r>
            <a:r>
              <a:rPr lang="en-GB" dirty="0"/>
              <a:t>,  (variance </a:t>
            </a:r>
            <a:r>
              <a:rPr lang="en-GB" i="1" dirty="0"/>
              <a:t>within </a:t>
            </a:r>
            <a:r>
              <a:rPr lang="en-GB" dirty="0"/>
              <a:t>groups)</a:t>
            </a:r>
          </a:p>
          <a:p>
            <a:r>
              <a:rPr lang="en-GB" b="1" dirty="0"/>
              <a:t>P-value </a:t>
            </a:r>
            <a:r>
              <a:rPr lang="en-GB" dirty="0"/>
              <a:t>(size)  (or some other measure of false positive </a:t>
            </a:r>
            <a:r>
              <a:rPr lang="en-GB" dirty="0" err="1"/>
              <a:t>eg</a:t>
            </a:r>
            <a:r>
              <a:rPr lang="en-GB" dirty="0"/>
              <a:t> false discovery rate)</a:t>
            </a:r>
          </a:p>
          <a:p>
            <a:r>
              <a:rPr lang="en-GB" b="1" dirty="0"/>
              <a:t>Power</a:t>
            </a:r>
          </a:p>
          <a:p>
            <a:endParaRPr lang="en-GB" dirty="0"/>
          </a:p>
          <a:p>
            <a:r>
              <a:rPr lang="en-GB" b="1" dirty="0"/>
              <a:t>To get power:</a:t>
            </a:r>
          </a:p>
          <a:p>
            <a:r>
              <a:rPr lang="en-GB" dirty="0"/>
              <a:t>design, effect size, variance, p-value (size) and sample size</a:t>
            </a:r>
          </a:p>
          <a:p>
            <a:endParaRPr lang="en-GB" dirty="0"/>
          </a:p>
          <a:p>
            <a:r>
              <a:rPr lang="en-GB" b="1" dirty="0"/>
              <a:t>To get minimum detectable effect size:</a:t>
            </a:r>
          </a:p>
          <a:p>
            <a:r>
              <a:rPr lang="en-GB" dirty="0"/>
              <a:t>design, variance, p-value (size), sample size and required power</a:t>
            </a:r>
          </a:p>
          <a:p>
            <a:endParaRPr lang="en-GB" dirty="0"/>
          </a:p>
        </p:txBody>
      </p:sp>
      <p:graphicFrame>
        <p:nvGraphicFramePr>
          <p:cNvPr id="5" name="Diagram 4">
            <a:extLst>
              <a:ext uri="{FF2B5EF4-FFF2-40B4-BE49-F238E27FC236}">
                <a16:creationId xmlns:a16="http://schemas.microsoft.com/office/drawing/2014/main" id="{3EF3EBA7-9246-433E-B65D-8BAD7643BA8D}"/>
              </a:ext>
            </a:extLst>
          </p:cNvPr>
          <p:cNvGraphicFramePr/>
          <p:nvPr/>
        </p:nvGraphicFramePr>
        <p:xfrm>
          <a:off x="6537036" y="2274986"/>
          <a:ext cx="5654964" cy="40010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AD231C14-A26D-4809-B7C4-B81C51939577}"/>
              </a:ext>
            </a:extLst>
          </p:cNvPr>
          <p:cNvSpPr txBox="1"/>
          <p:nvPr/>
        </p:nvSpPr>
        <p:spPr>
          <a:xfrm>
            <a:off x="7271006" y="1770057"/>
            <a:ext cx="4187024" cy="646331"/>
          </a:xfrm>
          <a:prstGeom prst="rect">
            <a:avLst/>
          </a:prstGeom>
          <a:noFill/>
        </p:spPr>
        <p:txBody>
          <a:bodyPr wrap="square" rtlCol="0">
            <a:spAutoFit/>
          </a:bodyPr>
          <a:lstStyle/>
          <a:p>
            <a:pPr algn="ctr"/>
            <a:r>
              <a:rPr lang="en-GB" dirty="0"/>
              <a:t>For a given design: with any three of these we can calculate the fourth</a:t>
            </a:r>
          </a:p>
        </p:txBody>
      </p:sp>
    </p:spTree>
    <p:extLst>
      <p:ext uri="{BB962C8B-B14F-4D97-AF65-F5344CB8AC3E}">
        <p14:creationId xmlns:p14="http://schemas.microsoft.com/office/powerpoint/2010/main" val="31611966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FC4F2-C8CA-4D9E-94EE-D5AA4CA5C18D}"/>
              </a:ext>
            </a:extLst>
          </p:cNvPr>
          <p:cNvSpPr>
            <a:spLocks noGrp="1"/>
          </p:cNvSpPr>
          <p:nvPr>
            <p:ph type="title"/>
          </p:nvPr>
        </p:nvSpPr>
        <p:spPr/>
        <p:txBody>
          <a:bodyPr/>
          <a:lstStyle/>
          <a:p>
            <a:r>
              <a:rPr lang="en-GB"/>
              <a:t>Computational approaches</a:t>
            </a:r>
          </a:p>
        </p:txBody>
      </p:sp>
      <p:sp>
        <p:nvSpPr>
          <p:cNvPr id="3" name="Content Placeholder 2">
            <a:extLst>
              <a:ext uri="{FF2B5EF4-FFF2-40B4-BE49-F238E27FC236}">
                <a16:creationId xmlns:a16="http://schemas.microsoft.com/office/drawing/2014/main" id="{34A3CDCE-66FF-4432-84BA-A764940B2320}"/>
              </a:ext>
            </a:extLst>
          </p:cNvPr>
          <p:cNvSpPr>
            <a:spLocks noGrp="1"/>
          </p:cNvSpPr>
          <p:nvPr>
            <p:ph idx="1"/>
          </p:nvPr>
        </p:nvSpPr>
        <p:spPr>
          <a:xfrm>
            <a:off x="754380" y="1528445"/>
            <a:ext cx="10515600" cy="4351338"/>
          </a:xfrm>
        </p:spPr>
        <p:txBody>
          <a:bodyPr/>
          <a:lstStyle/>
          <a:p>
            <a:r>
              <a:rPr lang="en-GB" b="1" dirty="0"/>
              <a:t>Analytical calculations </a:t>
            </a:r>
            <a:br>
              <a:rPr lang="en-GB" b="1" dirty="0"/>
            </a:br>
            <a:r>
              <a:rPr lang="en-GB" dirty="0"/>
              <a:t>(</a:t>
            </a:r>
            <a:r>
              <a:rPr lang="en-GB" dirty="0" err="1"/>
              <a:t>eg</a:t>
            </a:r>
            <a:r>
              <a:rPr lang="en-GB" dirty="0"/>
              <a:t> G*Power, R, ‘</a:t>
            </a:r>
            <a:r>
              <a:rPr lang="en-GB" dirty="0" err="1"/>
              <a:t>pwr</a:t>
            </a:r>
            <a:r>
              <a:rPr lang="en-GB" dirty="0"/>
              <a:t>’, ‘superpower’ </a:t>
            </a:r>
            <a:r>
              <a:rPr lang="en-GB" i="1" dirty="0"/>
              <a:t>etc</a:t>
            </a:r>
            <a:r>
              <a:rPr lang="en-GB" dirty="0"/>
              <a:t> packages)</a:t>
            </a:r>
          </a:p>
          <a:p>
            <a:pPr marL="457200" lvl="1" indent="0">
              <a:buNone/>
            </a:pPr>
            <a:endParaRPr lang="en-GB" dirty="0"/>
          </a:p>
          <a:p>
            <a:pPr marL="457200" lvl="1" indent="0">
              <a:buNone/>
            </a:pPr>
            <a:r>
              <a:rPr lang="en-GB" dirty="0"/>
              <a:t>For most simple designs these are usually available.</a:t>
            </a:r>
          </a:p>
          <a:p>
            <a:pPr marL="457200" lvl="1" indent="0">
              <a:buNone/>
            </a:pPr>
            <a:r>
              <a:rPr lang="en-GB" dirty="0"/>
              <a:t>Or online apps</a:t>
            </a:r>
          </a:p>
          <a:p>
            <a:pPr marL="457200" lvl="1" indent="0">
              <a:buNone/>
            </a:pPr>
            <a:endParaRPr lang="en-GB" dirty="0"/>
          </a:p>
          <a:p>
            <a:r>
              <a:rPr lang="en-GB" b="1" dirty="0"/>
              <a:t>Simulation</a:t>
            </a:r>
            <a:r>
              <a:rPr lang="en-GB" dirty="0"/>
              <a:t> (</a:t>
            </a:r>
            <a:r>
              <a:rPr lang="en-GB" dirty="0" err="1"/>
              <a:t>eg</a:t>
            </a:r>
            <a:r>
              <a:rPr lang="en-GB" dirty="0"/>
              <a:t> R ‘</a:t>
            </a:r>
            <a:r>
              <a:rPr lang="en-GB" dirty="0" err="1"/>
              <a:t>simr</a:t>
            </a:r>
            <a:r>
              <a:rPr lang="en-GB" dirty="0"/>
              <a:t>’ package, or code it yourself for flexibility)</a:t>
            </a:r>
          </a:p>
          <a:p>
            <a:endParaRPr lang="en-GB" dirty="0"/>
          </a:p>
          <a:p>
            <a:pPr marL="457200" lvl="1" indent="0">
              <a:buNone/>
            </a:pPr>
            <a:r>
              <a:rPr lang="en-GB" dirty="0"/>
              <a:t>For more complex designs you can estimate power by simulation</a:t>
            </a:r>
          </a:p>
          <a:p>
            <a:pPr marL="457200" lvl="1" indent="0">
              <a:buNone/>
            </a:pPr>
            <a:r>
              <a:rPr lang="en-GB" dirty="0"/>
              <a:t>Gives you greater control / understanding, but sometimes harder to do</a:t>
            </a:r>
          </a:p>
          <a:p>
            <a:pPr marL="457200" lvl="1" indent="0">
              <a:buNone/>
            </a:pPr>
            <a:endParaRPr lang="en-GB" dirty="0"/>
          </a:p>
          <a:p>
            <a:endParaRPr lang="en-GB" dirty="0"/>
          </a:p>
        </p:txBody>
      </p:sp>
    </p:spTree>
    <p:extLst>
      <p:ext uri="{BB962C8B-B14F-4D97-AF65-F5344CB8AC3E}">
        <p14:creationId xmlns:p14="http://schemas.microsoft.com/office/powerpoint/2010/main" val="3749645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B9106-F0DC-41A5-A05B-A59799E0AD91}"/>
              </a:ext>
            </a:extLst>
          </p:cNvPr>
          <p:cNvSpPr>
            <a:spLocks noGrp="1"/>
          </p:cNvSpPr>
          <p:nvPr>
            <p:ph type="title"/>
          </p:nvPr>
        </p:nvSpPr>
        <p:spPr/>
        <p:txBody>
          <a:bodyPr>
            <a:normAutofit/>
          </a:bodyPr>
          <a:lstStyle/>
          <a:p>
            <a:r>
              <a:rPr lang="en-GB" sz="4000" dirty="0"/>
              <a:t>Standardised effect sizes: </a:t>
            </a:r>
            <a:r>
              <a:rPr lang="en-GB" sz="4000" dirty="0" err="1"/>
              <a:t>eg</a:t>
            </a:r>
            <a:r>
              <a:rPr lang="en-GB" sz="4000" dirty="0"/>
              <a:t> Cohens d, Cohens h</a:t>
            </a:r>
          </a:p>
        </p:txBody>
      </p:sp>
      <p:sp>
        <p:nvSpPr>
          <p:cNvPr id="3" name="Content Placeholder 2">
            <a:extLst>
              <a:ext uri="{FF2B5EF4-FFF2-40B4-BE49-F238E27FC236}">
                <a16:creationId xmlns:a16="http://schemas.microsoft.com/office/drawing/2014/main" id="{72048B06-9559-4A7B-B035-A6BB2BEBB87F}"/>
              </a:ext>
            </a:extLst>
          </p:cNvPr>
          <p:cNvSpPr>
            <a:spLocks noGrp="1"/>
          </p:cNvSpPr>
          <p:nvPr>
            <p:ph idx="1"/>
          </p:nvPr>
        </p:nvSpPr>
        <p:spPr>
          <a:xfrm>
            <a:off x="838200" y="1484948"/>
            <a:ext cx="10515600" cy="4486275"/>
          </a:xfrm>
        </p:spPr>
        <p:txBody>
          <a:bodyPr>
            <a:normAutofit fontScale="92500" lnSpcReduction="10000"/>
          </a:bodyPr>
          <a:lstStyle/>
          <a:p>
            <a:r>
              <a:rPr lang="en-GB" dirty="0"/>
              <a:t>From exercise:  for this design all that matters is:</a:t>
            </a:r>
          </a:p>
          <a:p>
            <a:pPr lvl="1"/>
            <a:r>
              <a:rPr lang="en-GB" dirty="0"/>
              <a:t> effect / </a:t>
            </a:r>
            <a:r>
              <a:rPr lang="en-GB" dirty="0" err="1"/>
              <a:t>s.d.</a:t>
            </a:r>
            <a:endParaRPr lang="en-GB" dirty="0"/>
          </a:p>
          <a:p>
            <a:pPr lvl="1"/>
            <a:r>
              <a:rPr lang="en-GB" dirty="0"/>
              <a:t>(Standardised) effect size</a:t>
            </a:r>
          </a:p>
          <a:p>
            <a:pPr lvl="1"/>
            <a:r>
              <a:rPr lang="en-GB" dirty="0"/>
              <a:t>Standardised mean difference (SMD)</a:t>
            </a:r>
          </a:p>
          <a:p>
            <a:pPr lvl="1"/>
            <a:r>
              <a:rPr lang="en-GB" dirty="0"/>
              <a:t>Cohen’s D statistic</a:t>
            </a:r>
          </a:p>
          <a:p>
            <a:pPr lvl="1"/>
            <a:r>
              <a:rPr lang="en-GB" dirty="0"/>
              <a:t>(Signal to noise ratio)</a:t>
            </a:r>
          </a:p>
          <a:p>
            <a:pPr lvl="1"/>
            <a:endParaRPr lang="en-GB" dirty="0"/>
          </a:p>
          <a:p>
            <a:r>
              <a:rPr lang="en-GB" b="1" dirty="0"/>
              <a:t>Exercise:</a:t>
            </a:r>
          </a:p>
          <a:p>
            <a:pPr lvl="1"/>
            <a:r>
              <a:rPr lang="en-GB" dirty="0"/>
              <a:t>Cohen’s H statistic for comparing two proportions</a:t>
            </a:r>
          </a:p>
          <a:p>
            <a:pPr lvl="1"/>
            <a:r>
              <a:rPr lang="en-GB" b="1" dirty="0" err="1"/>
              <a:t>ES.h</a:t>
            </a:r>
            <a:r>
              <a:rPr lang="en-GB" b="1" dirty="0"/>
              <a:t>() </a:t>
            </a:r>
            <a:r>
              <a:rPr lang="en-GB" dirty="0"/>
              <a:t>function from </a:t>
            </a:r>
            <a:r>
              <a:rPr lang="en-GB" i="1" dirty="0" err="1"/>
              <a:t>pwr</a:t>
            </a:r>
            <a:r>
              <a:rPr lang="en-GB" i="1" dirty="0"/>
              <a:t> </a:t>
            </a:r>
            <a:r>
              <a:rPr lang="en-GB" dirty="0"/>
              <a:t>package in R will give you the corresponding ‘effect size’ for comparing two proportions</a:t>
            </a:r>
          </a:p>
          <a:p>
            <a:pPr lvl="1"/>
            <a:r>
              <a:rPr lang="en-GB" dirty="0"/>
              <a:t>ES.w1() and ES.w2() for chi-squared comparisons.</a:t>
            </a:r>
          </a:p>
        </p:txBody>
      </p:sp>
    </p:spTree>
    <p:extLst>
      <p:ext uri="{BB962C8B-B14F-4D97-AF65-F5344CB8AC3E}">
        <p14:creationId xmlns:p14="http://schemas.microsoft.com/office/powerpoint/2010/main" val="22842447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21A48-ED8A-42FE-9E90-EF0F330811B3}"/>
              </a:ext>
            </a:extLst>
          </p:cNvPr>
          <p:cNvSpPr>
            <a:spLocks noGrp="1"/>
          </p:cNvSpPr>
          <p:nvPr>
            <p:ph type="title"/>
          </p:nvPr>
        </p:nvSpPr>
        <p:spPr/>
        <p:txBody>
          <a:bodyPr>
            <a:normAutofit fontScale="90000"/>
          </a:bodyPr>
          <a:lstStyle/>
          <a:p>
            <a:r>
              <a:rPr lang="en-GB" u="sng" dirty="0"/>
              <a:t>Video!  </a:t>
            </a:r>
            <a:r>
              <a:rPr lang="en-GB" dirty="0"/>
              <a:t>Choosing the effect size</a:t>
            </a:r>
            <a:br>
              <a:rPr lang="en-GB" dirty="0"/>
            </a:br>
            <a:r>
              <a:rPr lang="en-GB" dirty="0"/>
              <a:t>Daniel </a:t>
            </a:r>
            <a:r>
              <a:rPr lang="en-GB" dirty="0" err="1"/>
              <a:t>Lakens</a:t>
            </a:r>
            <a:r>
              <a:rPr lang="en-GB" dirty="0"/>
              <a:t> on power and sample size</a:t>
            </a:r>
          </a:p>
        </p:txBody>
      </p:sp>
      <p:sp>
        <p:nvSpPr>
          <p:cNvPr id="3" name="Content Placeholder 2">
            <a:extLst>
              <a:ext uri="{FF2B5EF4-FFF2-40B4-BE49-F238E27FC236}">
                <a16:creationId xmlns:a16="http://schemas.microsoft.com/office/drawing/2014/main" id="{6530A67D-DE07-4DBF-83E5-B8071AB7DD76}"/>
              </a:ext>
            </a:extLst>
          </p:cNvPr>
          <p:cNvSpPr>
            <a:spLocks noGrp="1"/>
          </p:cNvSpPr>
          <p:nvPr>
            <p:ph idx="1"/>
          </p:nvPr>
        </p:nvSpPr>
        <p:spPr/>
        <p:txBody>
          <a:bodyPr/>
          <a:lstStyle/>
          <a:p>
            <a:r>
              <a:rPr lang="en-GB" dirty="0">
                <a:hlinkClick r:id="rId3"/>
              </a:rPr>
              <a:t>https://www.youtube.com/watch?v=Lr-i4Ugoc5M</a:t>
            </a:r>
            <a:r>
              <a:rPr lang="en-GB" dirty="0"/>
              <a:t> </a:t>
            </a:r>
            <a:endParaRPr lang="en-GB" dirty="0">
              <a:hlinkClick r:id="rId4"/>
            </a:endParaRPr>
          </a:p>
          <a:p>
            <a:r>
              <a:rPr lang="en-GB" dirty="0">
                <a:hlinkClick r:id="rId4"/>
              </a:rPr>
              <a:t>https://www.youtube.com/watch?v=XhfkodpyIsw</a:t>
            </a:r>
            <a:r>
              <a:rPr lang="en-GB" dirty="0"/>
              <a:t> </a:t>
            </a:r>
          </a:p>
          <a:p>
            <a:endParaRPr lang="en-GB" dirty="0"/>
          </a:p>
        </p:txBody>
      </p:sp>
      <p:pic>
        <p:nvPicPr>
          <p:cNvPr id="4" name="Picture 3">
            <a:extLst>
              <a:ext uri="{FF2B5EF4-FFF2-40B4-BE49-F238E27FC236}">
                <a16:creationId xmlns:a16="http://schemas.microsoft.com/office/drawing/2014/main" id="{10E67544-ACAB-4921-95E2-700BCCB36ED0}"/>
              </a:ext>
            </a:extLst>
          </p:cNvPr>
          <p:cNvPicPr>
            <a:picLocks noChangeAspect="1"/>
          </p:cNvPicPr>
          <p:nvPr/>
        </p:nvPicPr>
        <p:blipFill>
          <a:blip r:embed="rId5"/>
          <a:stretch>
            <a:fillRect/>
          </a:stretch>
        </p:blipFill>
        <p:spPr>
          <a:xfrm>
            <a:off x="4518991" y="3124200"/>
            <a:ext cx="7172160" cy="3368674"/>
          </a:xfrm>
          <a:prstGeom prst="rect">
            <a:avLst/>
          </a:prstGeom>
        </p:spPr>
      </p:pic>
      <p:sp>
        <p:nvSpPr>
          <p:cNvPr id="5" name="TextBox 4">
            <a:extLst>
              <a:ext uri="{FF2B5EF4-FFF2-40B4-BE49-F238E27FC236}">
                <a16:creationId xmlns:a16="http://schemas.microsoft.com/office/drawing/2014/main" id="{F18F8EAE-AC90-4BC4-9EAD-2F01B1FD04B2}"/>
              </a:ext>
            </a:extLst>
          </p:cNvPr>
          <p:cNvSpPr txBox="1"/>
          <p:nvPr/>
        </p:nvSpPr>
        <p:spPr>
          <a:xfrm>
            <a:off x="838200" y="3558208"/>
            <a:ext cx="2933700" cy="120032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GB" sz="2400" dirty="0">
                <a:latin typeface="Calibri" panose="020F0502020204030204" pitchFamily="34" charset="0"/>
                <a:ea typeface="Calibri" panose="020F0502020204030204" pitchFamily="34" charset="0"/>
                <a:cs typeface="Calibri" panose="020F0502020204030204" pitchFamily="34" charset="0"/>
              </a:rPr>
              <a:t>Also see </a:t>
            </a:r>
            <a:r>
              <a:rPr lang="en-GB" sz="2400" dirty="0" err="1">
                <a:latin typeface="Calibri" panose="020F0502020204030204" pitchFamily="34" charset="0"/>
                <a:ea typeface="Calibri" panose="020F0502020204030204" pitchFamily="34" charset="0"/>
                <a:cs typeface="Calibri" panose="020F0502020204030204" pitchFamily="34" charset="0"/>
              </a:rPr>
              <a:t>Lakens’s</a:t>
            </a:r>
            <a:r>
              <a:rPr lang="en-GB" sz="2400" dirty="0">
                <a:latin typeface="Calibri" panose="020F0502020204030204" pitchFamily="34" charset="0"/>
                <a:ea typeface="Calibri" panose="020F0502020204030204" pitchFamily="34" charset="0"/>
                <a:cs typeface="Calibri" panose="020F0502020204030204" pitchFamily="34" charset="0"/>
              </a:rPr>
              <a:t> ‘statistical inferences’ on Coursera </a:t>
            </a:r>
          </a:p>
        </p:txBody>
      </p:sp>
    </p:spTree>
    <p:extLst>
      <p:ext uri="{BB962C8B-B14F-4D97-AF65-F5344CB8AC3E}">
        <p14:creationId xmlns:p14="http://schemas.microsoft.com/office/powerpoint/2010/main" val="271146860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18342-58FB-4068-A1A7-B9F70A834B90}"/>
              </a:ext>
            </a:extLst>
          </p:cNvPr>
          <p:cNvSpPr>
            <a:spLocks noGrp="1"/>
          </p:cNvSpPr>
          <p:nvPr>
            <p:ph type="title"/>
          </p:nvPr>
        </p:nvSpPr>
        <p:spPr/>
        <p:txBody>
          <a:bodyPr>
            <a:normAutofit fontScale="90000"/>
          </a:bodyPr>
          <a:lstStyle/>
          <a:p>
            <a:r>
              <a:rPr lang="en-GB" dirty="0"/>
              <a:t>But my study isn’t just a simple two-mean or two-proportion comparison…</a:t>
            </a:r>
          </a:p>
        </p:txBody>
      </p:sp>
      <p:sp>
        <p:nvSpPr>
          <p:cNvPr id="3" name="Content Placeholder 2">
            <a:extLst>
              <a:ext uri="{FF2B5EF4-FFF2-40B4-BE49-F238E27FC236}">
                <a16:creationId xmlns:a16="http://schemas.microsoft.com/office/drawing/2014/main" id="{1E2E391E-C8AE-435E-A610-1EB73BB9BAC3}"/>
              </a:ext>
            </a:extLst>
          </p:cNvPr>
          <p:cNvSpPr>
            <a:spLocks noGrp="1"/>
          </p:cNvSpPr>
          <p:nvPr>
            <p:ph idx="1"/>
          </p:nvPr>
        </p:nvSpPr>
        <p:spPr>
          <a:xfrm>
            <a:off x="838200" y="1825625"/>
            <a:ext cx="10515600" cy="3729355"/>
          </a:xfrm>
        </p:spPr>
        <p:txBody>
          <a:bodyPr>
            <a:normAutofit fontScale="85000" lnSpcReduction="20000"/>
          </a:bodyPr>
          <a:lstStyle/>
          <a:p>
            <a:r>
              <a:rPr lang="en-GB" dirty="0"/>
              <a:t>OK – but it’s possible we can:</a:t>
            </a:r>
          </a:p>
          <a:p>
            <a:endParaRPr lang="en-GB" dirty="0"/>
          </a:p>
          <a:p>
            <a:r>
              <a:rPr lang="en-GB" dirty="0"/>
              <a:t>Reframe the main hypothesis in this way, </a:t>
            </a:r>
          </a:p>
          <a:p>
            <a:r>
              <a:rPr lang="en-GB" dirty="0"/>
              <a:t>Find an analogous approach and package for your design </a:t>
            </a:r>
          </a:p>
          <a:p>
            <a:r>
              <a:rPr lang="en-GB" dirty="0"/>
              <a:t>Or apply a simulation to find the right number</a:t>
            </a:r>
          </a:p>
          <a:p>
            <a:endParaRPr lang="en-GB" dirty="0"/>
          </a:p>
          <a:p>
            <a:r>
              <a:rPr lang="en-GB" i="1" dirty="0"/>
              <a:t>But the logic is the same!</a:t>
            </a:r>
          </a:p>
          <a:p>
            <a:r>
              <a:rPr lang="en-GB" i="1" dirty="0"/>
              <a:t>Under reasonable assumptions, will I be able to estimate my effect with enough power/precision</a:t>
            </a:r>
          </a:p>
          <a:p>
            <a:r>
              <a:rPr lang="en-GB" i="1" dirty="0"/>
              <a:t>Is the signal to noise ratio sufficient?</a:t>
            </a:r>
          </a:p>
        </p:txBody>
      </p:sp>
    </p:spTree>
    <p:extLst>
      <p:ext uri="{BB962C8B-B14F-4D97-AF65-F5344CB8AC3E}">
        <p14:creationId xmlns:p14="http://schemas.microsoft.com/office/powerpoint/2010/main" val="6812890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32D25-E60D-CCFE-4555-02E8556FFE97}"/>
              </a:ext>
            </a:extLst>
          </p:cNvPr>
          <p:cNvSpPr>
            <a:spLocks noGrp="1"/>
          </p:cNvSpPr>
          <p:nvPr>
            <p:ph type="title"/>
          </p:nvPr>
        </p:nvSpPr>
        <p:spPr/>
        <p:txBody>
          <a:bodyPr>
            <a:normAutofit fontScale="90000"/>
          </a:bodyPr>
          <a:lstStyle/>
          <a:p>
            <a:r>
              <a:rPr lang="en-GB" dirty="0"/>
              <a:t>Using common sample sizes from previous work</a:t>
            </a:r>
          </a:p>
        </p:txBody>
      </p:sp>
      <p:sp>
        <p:nvSpPr>
          <p:cNvPr id="3" name="Content Placeholder 2">
            <a:extLst>
              <a:ext uri="{FF2B5EF4-FFF2-40B4-BE49-F238E27FC236}">
                <a16:creationId xmlns:a16="http://schemas.microsoft.com/office/drawing/2014/main" id="{C11B6CD7-C91D-E198-B263-8FA92BC4703A}"/>
              </a:ext>
            </a:extLst>
          </p:cNvPr>
          <p:cNvSpPr>
            <a:spLocks noGrp="1"/>
          </p:cNvSpPr>
          <p:nvPr>
            <p:ph idx="1"/>
          </p:nvPr>
        </p:nvSpPr>
        <p:spPr>
          <a:xfrm>
            <a:off x="685800" y="1520825"/>
            <a:ext cx="10515600" cy="4351338"/>
          </a:xfrm>
        </p:spPr>
        <p:txBody>
          <a:bodyPr>
            <a:normAutofit/>
          </a:bodyPr>
          <a:lstStyle/>
          <a:p>
            <a:r>
              <a:rPr lang="en-GB" dirty="0"/>
              <a:t>OK if</a:t>
            </a:r>
          </a:p>
          <a:p>
            <a:pPr lvl="1"/>
            <a:r>
              <a:rPr lang="en-GB" dirty="0"/>
              <a:t>Sample size in previous work is properly considered</a:t>
            </a:r>
          </a:p>
          <a:p>
            <a:pPr lvl="2"/>
            <a:r>
              <a:rPr lang="en-GB" dirty="0"/>
              <a:t>Common in medical work, less common in bench or animal work</a:t>
            </a:r>
          </a:p>
          <a:p>
            <a:pPr lvl="1"/>
            <a:r>
              <a:rPr lang="en-GB" dirty="0"/>
              <a:t>Your outcome measures, goals and populations are similar</a:t>
            </a:r>
          </a:p>
          <a:p>
            <a:pPr lvl="1"/>
            <a:r>
              <a:rPr lang="en-GB" b="1" dirty="0"/>
              <a:t>Will still need careful justification</a:t>
            </a:r>
          </a:p>
          <a:p>
            <a:pPr lvl="1"/>
            <a:endParaRPr lang="en-GB" dirty="0"/>
          </a:p>
          <a:p>
            <a:r>
              <a:rPr lang="en-GB" dirty="0"/>
              <a:t>Not OK if</a:t>
            </a:r>
          </a:p>
          <a:p>
            <a:pPr lvl="1"/>
            <a:r>
              <a:rPr lang="en-GB" dirty="0"/>
              <a:t>Just comes from habit with no rationale</a:t>
            </a:r>
          </a:p>
          <a:p>
            <a:pPr lvl="1"/>
            <a:r>
              <a:rPr lang="en-GB" dirty="0"/>
              <a:t>In a field where sample sizes are usually too small</a:t>
            </a:r>
          </a:p>
          <a:p>
            <a:pPr lvl="1"/>
            <a:r>
              <a:rPr lang="en-GB" dirty="0"/>
              <a:t>Your outcomes are different, or your population is very different</a:t>
            </a:r>
          </a:p>
        </p:txBody>
      </p:sp>
    </p:spTree>
    <p:extLst>
      <p:ext uri="{BB962C8B-B14F-4D97-AF65-F5344CB8AC3E}">
        <p14:creationId xmlns:p14="http://schemas.microsoft.com/office/powerpoint/2010/main" val="1398144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3E24A-596D-662F-4B24-19F798393A36}"/>
              </a:ext>
            </a:extLst>
          </p:cNvPr>
          <p:cNvSpPr>
            <a:spLocks noGrp="1"/>
          </p:cNvSpPr>
          <p:nvPr>
            <p:ph type="title"/>
          </p:nvPr>
        </p:nvSpPr>
        <p:spPr/>
        <p:txBody>
          <a:bodyPr/>
          <a:lstStyle/>
          <a:p>
            <a:r>
              <a:rPr lang="en-GB" dirty="0"/>
              <a:t>Finding inputs for power calculations</a:t>
            </a:r>
          </a:p>
        </p:txBody>
      </p:sp>
      <p:sp>
        <p:nvSpPr>
          <p:cNvPr id="3" name="Text Placeholder 2">
            <a:extLst>
              <a:ext uri="{FF2B5EF4-FFF2-40B4-BE49-F238E27FC236}">
                <a16:creationId xmlns:a16="http://schemas.microsoft.com/office/drawing/2014/main" id="{8A42CF47-6ED8-C1DB-7784-C0254FABB7B5}"/>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4136046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1AE8F03-9F90-4D93-BCE8-501E28312E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5920" y="1368336"/>
            <a:ext cx="9735312" cy="5132115"/>
          </a:xfrm>
        </p:spPr>
      </p:pic>
      <p:sp>
        <p:nvSpPr>
          <p:cNvPr id="2" name="Title 1">
            <a:extLst>
              <a:ext uri="{FF2B5EF4-FFF2-40B4-BE49-F238E27FC236}">
                <a16:creationId xmlns:a16="http://schemas.microsoft.com/office/drawing/2014/main" id="{2666392D-4F5A-485E-A50D-48C0985C2F2C}"/>
              </a:ext>
            </a:extLst>
          </p:cNvPr>
          <p:cNvSpPr>
            <a:spLocks noGrp="1"/>
          </p:cNvSpPr>
          <p:nvPr>
            <p:ph type="title"/>
          </p:nvPr>
        </p:nvSpPr>
        <p:spPr>
          <a:xfrm>
            <a:off x="6636327" y="357549"/>
            <a:ext cx="4352366" cy="695397"/>
          </a:xfrm>
        </p:spPr>
        <p:style>
          <a:lnRef idx="2">
            <a:schemeClr val="accent1">
              <a:shade val="50000"/>
            </a:schemeClr>
          </a:lnRef>
          <a:fillRef idx="1">
            <a:schemeClr val="accent1"/>
          </a:fillRef>
          <a:effectRef idx="0">
            <a:schemeClr val="accent1"/>
          </a:effectRef>
          <a:fontRef idx="minor">
            <a:schemeClr val="lt1"/>
          </a:fontRef>
        </p:style>
        <p:txBody>
          <a:bodyPr>
            <a:normAutofit fontScale="90000"/>
          </a:bodyPr>
          <a:lstStyle/>
          <a:p>
            <a:pPr algn="ctr"/>
            <a:r>
              <a:rPr lang="en-GB"/>
              <a:t>A recent study</a:t>
            </a:r>
          </a:p>
        </p:txBody>
      </p:sp>
      <p:sp>
        <p:nvSpPr>
          <p:cNvPr id="3" name="TextBox 2">
            <a:extLst>
              <a:ext uri="{FF2B5EF4-FFF2-40B4-BE49-F238E27FC236}">
                <a16:creationId xmlns:a16="http://schemas.microsoft.com/office/drawing/2014/main" id="{07CAF54F-AE34-49EE-A786-D68A8AB57335}"/>
              </a:ext>
            </a:extLst>
          </p:cNvPr>
          <p:cNvSpPr txBox="1"/>
          <p:nvPr/>
        </p:nvSpPr>
        <p:spPr>
          <a:xfrm>
            <a:off x="528652" y="278615"/>
            <a:ext cx="3119804" cy="707886"/>
          </a:xfrm>
          <a:prstGeom prst="rect">
            <a:avLst/>
          </a:prstGeom>
          <a:noFill/>
        </p:spPr>
        <p:txBody>
          <a:bodyPr wrap="square" rtlCol="0">
            <a:spAutoFit/>
          </a:bodyPr>
          <a:lstStyle/>
          <a:p>
            <a:r>
              <a:rPr lang="en-GB" sz="4000" b="1" dirty="0"/>
              <a:t>Exercise 1</a:t>
            </a:r>
          </a:p>
        </p:txBody>
      </p:sp>
    </p:spTree>
    <p:extLst>
      <p:ext uri="{BB962C8B-B14F-4D97-AF65-F5344CB8AC3E}">
        <p14:creationId xmlns:p14="http://schemas.microsoft.com/office/powerpoint/2010/main" val="34540228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A928C-DB8F-48C0-AE05-34062F6D28E9}"/>
              </a:ext>
            </a:extLst>
          </p:cNvPr>
          <p:cNvSpPr>
            <a:spLocks noGrp="1"/>
          </p:cNvSpPr>
          <p:nvPr>
            <p:ph type="title"/>
          </p:nvPr>
        </p:nvSpPr>
        <p:spPr/>
        <p:txBody>
          <a:bodyPr/>
          <a:lstStyle/>
          <a:p>
            <a:r>
              <a:rPr lang="en-GB"/>
              <a:t>The elephant in the room</a:t>
            </a:r>
          </a:p>
        </p:txBody>
      </p:sp>
      <p:sp>
        <p:nvSpPr>
          <p:cNvPr id="3" name="Content Placeholder 2">
            <a:extLst>
              <a:ext uri="{FF2B5EF4-FFF2-40B4-BE49-F238E27FC236}">
                <a16:creationId xmlns:a16="http://schemas.microsoft.com/office/drawing/2014/main" id="{CCE8B52B-C0C7-44BA-8A46-16F645AABE98}"/>
              </a:ext>
            </a:extLst>
          </p:cNvPr>
          <p:cNvSpPr>
            <a:spLocks noGrp="1"/>
          </p:cNvSpPr>
          <p:nvPr>
            <p:ph idx="1"/>
          </p:nvPr>
        </p:nvSpPr>
        <p:spPr>
          <a:xfrm>
            <a:off x="838200" y="1825625"/>
            <a:ext cx="5186082" cy="4351338"/>
          </a:xfrm>
        </p:spPr>
        <p:txBody>
          <a:bodyPr>
            <a:normAutofit/>
          </a:bodyPr>
          <a:lstStyle/>
          <a:p>
            <a:pPr marL="0" indent="0">
              <a:buNone/>
            </a:pPr>
            <a:r>
              <a:rPr lang="en-GB" sz="3200" dirty="0"/>
              <a:t>All this depends on knowing stuff we don’t know</a:t>
            </a:r>
          </a:p>
          <a:p>
            <a:endParaRPr lang="en-GB" sz="3200" dirty="0"/>
          </a:p>
          <a:p>
            <a:pPr marL="0" indent="0">
              <a:buNone/>
            </a:pPr>
            <a:endParaRPr lang="en-GB" sz="3200" dirty="0"/>
          </a:p>
        </p:txBody>
      </p:sp>
      <p:pic>
        <p:nvPicPr>
          <p:cNvPr id="3074" name="Picture 2" descr="Illustration of an elephant : Free Stock Photo">
            <a:extLst>
              <a:ext uri="{FF2B5EF4-FFF2-40B4-BE49-F238E27FC236}">
                <a16:creationId xmlns:a16="http://schemas.microsoft.com/office/drawing/2014/main" id="{E90D132C-3EC3-4162-AAE8-1BD54A76AC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7720" y="1593964"/>
            <a:ext cx="3928628" cy="4814660"/>
          </a:xfrm>
          <a:prstGeom prst="rect">
            <a:avLst/>
          </a:prstGeom>
          <a:noFill/>
          <a:extLst>
            <a:ext uri="{909E8E84-426E-40DD-AFC4-6F175D3DCCD1}">
              <a14:hiddenFill xmlns:a14="http://schemas.microsoft.com/office/drawing/2010/main">
                <a:solidFill>
                  <a:srgbClr val="FFFFFF"/>
                </a:solidFill>
              </a14:hiddenFill>
            </a:ext>
          </a:extLst>
        </p:spPr>
      </p:pic>
      <p:sp>
        <p:nvSpPr>
          <p:cNvPr id="4" name="Speech Bubble: Oval 3">
            <a:extLst>
              <a:ext uri="{FF2B5EF4-FFF2-40B4-BE49-F238E27FC236}">
                <a16:creationId xmlns:a16="http://schemas.microsoft.com/office/drawing/2014/main" id="{9B73B1DD-923D-43B1-8090-EC5833810A15}"/>
              </a:ext>
            </a:extLst>
          </p:cNvPr>
          <p:cNvSpPr/>
          <p:nvPr/>
        </p:nvSpPr>
        <p:spPr>
          <a:xfrm>
            <a:off x="2681962" y="3593206"/>
            <a:ext cx="3341915" cy="2289503"/>
          </a:xfrm>
          <a:prstGeom prst="wedgeEllipseCallout">
            <a:avLst>
              <a:gd name="adj1" fmla="val 95779"/>
              <a:gd name="adj2" fmla="val -4732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t>What is the residual standard deviation of your outcome measure going to be?</a:t>
            </a:r>
          </a:p>
        </p:txBody>
      </p:sp>
      <p:sp>
        <p:nvSpPr>
          <p:cNvPr id="6" name="Speech Bubble: Oval 5">
            <a:extLst>
              <a:ext uri="{FF2B5EF4-FFF2-40B4-BE49-F238E27FC236}">
                <a16:creationId xmlns:a16="http://schemas.microsoft.com/office/drawing/2014/main" id="{319EDC41-7E46-4A54-BF95-F8E932358DCE}"/>
              </a:ext>
            </a:extLst>
          </p:cNvPr>
          <p:cNvSpPr/>
          <p:nvPr/>
        </p:nvSpPr>
        <p:spPr>
          <a:xfrm>
            <a:off x="8658624" y="4525395"/>
            <a:ext cx="3341915" cy="1883229"/>
          </a:xfrm>
          <a:prstGeom prst="wedgeEllipseCallout">
            <a:avLst>
              <a:gd name="adj1" fmla="val -50148"/>
              <a:gd name="adj2" fmla="val -652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What is the size of the effect you are trying to estimate?</a:t>
            </a:r>
          </a:p>
        </p:txBody>
      </p:sp>
    </p:spTree>
    <p:extLst>
      <p:ext uri="{BB962C8B-B14F-4D97-AF65-F5344CB8AC3E}">
        <p14:creationId xmlns:p14="http://schemas.microsoft.com/office/powerpoint/2010/main" val="186870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0D481-B339-4C6E-B10C-F2A83F8FCB4C}"/>
              </a:ext>
            </a:extLst>
          </p:cNvPr>
          <p:cNvSpPr>
            <a:spLocks noGrp="1"/>
          </p:cNvSpPr>
          <p:nvPr>
            <p:ph type="title"/>
          </p:nvPr>
        </p:nvSpPr>
        <p:spPr/>
        <p:txBody>
          <a:bodyPr/>
          <a:lstStyle/>
          <a:p>
            <a:r>
              <a:rPr lang="en-GB" dirty="0"/>
              <a:t>A hot take</a:t>
            </a:r>
          </a:p>
        </p:txBody>
      </p:sp>
      <p:sp>
        <p:nvSpPr>
          <p:cNvPr id="3" name="Content Placeholder 2">
            <a:extLst>
              <a:ext uri="{FF2B5EF4-FFF2-40B4-BE49-F238E27FC236}">
                <a16:creationId xmlns:a16="http://schemas.microsoft.com/office/drawing/2014/main" id="{2D936FAA-0E3A-D616-AA6A-0B7BBE8BA158}"/>
              </a:ext>
            </a:extLst>
          </p:cNvPr>
          <p:cNvSpPr>
            <a:spLocks noGrp="1"/>
          </p:cNvSpPr>
          <p:nvPr>
            <p:ph idx="1"/>
          </p:nvPr>
        </p:nvSpPr>
        <p:spPr/>
        <p:txBody>
          <a:bodyPr/>
          <a:lstStyle/>
          <a:p>
            <a:endParaRPr lang="en-GB"/>
          </a:p>
        </p:txBody>
      </p:sp>
      <p:pic>
        <p:nvPicPr>
          <p:cNvPr id="4" name="Picture 3">
            <a:extLst>
              <a:ext uri="{FF2B5EF4-FFF2-40B4-BE49-F238E27FC236}">
                <a16:creationId xmlns:a16="http://schemas.microsoft.com/office/drawing/2014/main" id="{A41982C2-EF0B-4EBF-82D0-BF96E789B21B}"/>
              </a:ext>
            </a:extLst>
          </p:cNvPr>
          <p:cNvPicPr>
            <a:picLocks noChangeAspect="1"/>
          </p:cNvPicPr>
          <p:nvPr/>
        </p:nvPicPr>
        <p:blipFill rotWithShape="1">
          <a:blip r:embed="rId2"/>
          <a:srcRect b="24933"/>
          <a:stretch/>
        </p:blipFill>
        <p:spPr>
          <a:xfrm>
            <a:off x="162554" y="1405114"/>
            <a:ext cx="5726190" cy="5148086"/>
          </a:xfrm>
          <a:prstGeom prst="rect">
            <a:avLst/>
          </a:prstGeom>
        </p:spPr>
      </p:pic>
      <p:pic>
        <p:nvPicPr>
          <p:cNvPr id="7" name="Picture 6">
            <a:extLst>
              <a:ext uri="{FF2B5EF4-FFF2-40B4-BE49-F238E27FC236}">
                <a16:creationId xmlns:a16="http://schemas.microsoft.com/office/drawing/2014/main" id="{F984611F-EEFB-4F47-B960-03723B530643}"/>
              </a:ext>
            </a:extLst>
          </p:cNvPr>
          <p:cNvPicPr>
            <a:picLocks noChangeAspect="1"/>
          </p:cNvPicPr>
          <p:nvPr/>
        </p:nvPicPr>
        <p:blipFill>
          <a:blip r:embed="rId3"/>
          <a:stretch>
            <a:fillRect/>
          </a:stretch>
        </p:blipFill>
        <p:spPr>
          <a:xfrm>
            <a:off x="6201657" y="325261"/>
            <a:ext cx="5791917" cy="4351338"/>
          </a:xfrm>
          <a:prstGeom prst="rect">
            <a:avLst/>
          </a:prstGeom>
        </p:spPr>
      </p:pic>
      <p:pic>
        <p:nvPicPr>
          <p:cNvPr id="8" name="Picture 7">
            <a:extLst>
              <a:ext uri="{FF2B5EF4-FFF2-40B4-BE49-F238E27FC236}">
                <a16:creationId xmlns:a16="http://schemas.microsoft.com/office/drawing/2014/main" id="{BC9A6AB5-87D8-43E8-A109-3139D8A0C229}"/>
              </a:ext>
            </a:extLst>
          </p:cNvPr>
          <p:cNvPicPr>
            <a:picLocks noChangeAspect="1"/>
          </p:cNvPicPr>
          <p:nvPr/>
        </p:nvPicPr>
        <p:blipFill rotWithShape="1">
          <a:blip r:embed="rId4"/>
          <a:srcRect b="6472"/>
          <a:stretch/>
        </p:blipFill>
        <p:spPr>
          <a:xfrm>
            <a:off x="2787331" y="4038600"/>
            <a:ext cx="8566469" cy="2138363"/>
          </a:xfrm>
          <a:prstGeom prst="rect">
            <a:avLst/>
          </a:prstGeom>
          <a:ln w="76200">
            <a:solidFill>
              <a:schemeClr val="bg2"/>
            </a:solidFill>
          </a:ln>
        </p:spPr>
      </p:pic>
    </p:spTree>
    <p:extLst>
      <p:ext uri="{BB962C8B-B14F-4D97-AF65-F5344CB8AC3E}">
        <p14:creationId xmlns:p14="http://schemas.microsoft.com/office/powerpoint/2010/main" val="1251533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6441F-9A44-4136-9106-2C219C5FB709}"/>
              </a:ext>
            </a:extLst>
          </p:cNvPr>
          <p:cNvSpPr>
            <a:spLocks noGrp="1"/>
          </p:cNvSpPr>
          <p:nvPr>
            <p:ph type="title"/>
          </p:nvPr>
        </p:nvSpPr>
        <p:spPr>
          <a:xfrm>
            <a:off x="1039485" y="213954"/>
            <a:ext cx="10515600" cy="1325563"/>
          </a:xfrm>
        </p:spPr>
        <p:txBody>
          <a:bodyPr/>
          <a:lstStyle/>
          <a:p>
            <a:r>
              <a:rPr lang="en-GB" dirty="0"/>
              <a:t>Two main things we need to know</a:t>
            </a:r>
          </a:p>
        </p:txBody>
      </p:sp>
      <p:sp>
        <p:nvSpPr>
          <p:cNvPr id="5" name="Text Placeholder 4">
            <a:extLst>
              <a:ext uri="{FF2B5EF4-FFF2-40B4-BE49-F238E27FC236}">
                <a16:creationId xmlns:a16="http://schemas.microsoft.com/office/drawing/2014/main" id="{6710E039-9110-4DB9-8ABD-4364B7106BF5}"/>
              </a:ext>
            </a:extLst>
          </p:cNvPr>
          <p:cNvSpPr>
            <a:spLocks noGrp="1"/>
          </p:cNvSpPr>
          <p:nvPr>
            <p:ph type="body" sz="quarter" idx="3"/>
          </p:nvPr>
        </p:nvSpPr>
        <p:spPr>
          <a:xfrm>
            <a:off x="6169024" y="1539517"/>
            <a:ext cx="5183188" cy="823912"/>
          </a:xfrm>
        </p:spPr>
        <p:txBody>
          <a:bodyPr>
            <a:normAutofit/>
          </a:bodyPr>
          <a:lstStyle/>
          <a:p>
            <a:r>
              <a:rPr lang="en-GB" sz="2000" u="sng" dirty="0"/>
              <a:t>What size effect do we want to be able to detect.</a:t>
            </a:r>
          </a:p>
        </p:txBody>
      </p:sp>
      <p:sp>
        <p:nvSpPr>
          <p:cNvPr id="4" name="Text Placeholder 3">
            <a:extLst>
              <a:ext uri="{FF2B5EF4-FFF2-40B4-BE49-F238E27FC236}">
                <a16:creationId xmlns:a16="http://schemas.microsoft.com/office/drawing/2014/main" id="{BDFE1374-393E-4A3C-ABF6-F092C669BE13}"/>
              </a:ext>
            </a:extLst>
          </p:cNvPr>
          <p:cNvSpPr>
            <a:spLocks noGrp="1"/>
          </p:cNvSpPr>
          <p:nvPr>
            <p:ph type="body" idx="1"/>
          </p:nvPr>
        </p:nvSpPr>
        <p:spPr>
          <a:xfrm>
            <a:off x="839788" y="1681163"/>
            <a:ext cx="5157787" cy="531095"/>
          </a:xfrm>
        </p:spPr>
        <p:txBody>
          <a:bodyPr>
            <a:normAutofit/>
          </a:bodyPr>
          <a:lstStyle/>
          <a:p>
            <a:r>
              <a:rPr lang="en-GB" sz="2000" u="sng" dirty="0"/>
              <a:t>How much noise (variance)</a:t>
            </a:r>
          </a:p>
        </p:txBody>
      </p:sp>
      <p:sp>
        <p:nvSpPr>
          <p:cNvPr id="3" name="Content Placeholder 2">
            <a:extLst>
              <a:ext uri="{FF2B5EF4-FFF2-40B4-BE49-F238E27FC236}">
                <a16:creationId xmlns:a16="http://schemas.microsoft.com/office/drawing/2014/main" id="{B2A33C50-9B49-4924-B712-6A42AD674198}"/>
              </a:ext>
            </a:extLst>
          </p:cNvPr>
          <p:cNvSpPr>
            <a:spLocks noGrp="1"/>
          </p:cNvSpPr>
          <p:nvPr>
            <p:ph sz="half" idx="2"/>
          </p:nvPr>
        </p:nvSpPr>
        <p:spPr/>
        <p:txBody>
          <a:bodyPr>
            <a:normAutofit/>
          </a:bodyPr>
          <a:lstStyle/>
          <a:p>
            <a:r>
              <a:rPr lang="en-GB" sz="2400" dirty="0"/>
              <a:t>Standard deviation of outcome measure</a:t>
            </a:r>
          </a:p>
          <a:p>
            <a:r>
              <a:rPr lang="en-GB" sz="2400" dirty="0"/>
              <a:t>SD of change scores (paired)</a:t>
            </a:r>
          </a:p>
          <a:p>
            <a:r>
              <a:rPr lang="en-GB" sz="2400" dirty="0"/>
              <a:t>SD of outcome (unpaired)</a:t>
            </a:r>
          </a:p>
          <a:p>
            <a:r>
              <a:rPr lang="en-GB" sz="2400" dirty="0"/>
              <a:t>ICC or error structure</a:t>
            </a:r>
          </a:p>
          <a:p>
            <a:endParaRPr lang="en-GB" sz="2400" dirty="0"/>
          </a:p>
          <a:p>
            <a:r>
              <a:rPr lang="en-GB" sz="2400" b="1" dirty="0"/>
              <a:t>Typically from prior data </a:t>
            </a:r>
            <a:br>
              <a:rPr lang="en-GB" sz="2400" b="1" dirty="0"/>
            </a:br>
            <a:r>
              <a:rPr lang="en-GB" sz="2400" b="1" dirty="0"/>
              <a:t>(yours or others)</a:t>
            </a:r>
          </a:p>
        </p:txBody>
      </p:sp>
      <p:sp>
        <p:nvSpPr>
          <p:cNvPr id="6" name="Content Placeholder 5">
            <a:extLst>
              <a:ext uri="{FF2B5EF4-FFF2-40B4-BE49-F238E27FC236}">
                <a16:creationId xmlns:a16="http://schemas.microsoft.com/office/drawing/2014/main" id="{882BF036-11F4-445D-BDAB-42FA3AFD6C20}"/>
              </a:ext>
            </a:extLst>
          </p:cNvPr>
          <p:cNvSpPr>
            <a:spLocks noGrp="1"/>
          </p:cNvSpPr>
          <p:nvPr>
            <p:ph sz="quarter" idx="4"/>
          </p:nvPr>
        </p:nvSpPr>
        <p:spPr>
          <a:xfrm>
            <a:off x="6172200" y="2505075"/>
            <a:ext cx="5501640" cy="3684588"/>
          </a:xfrm>
        </p:spPr>
        <p:txBody>
          <a:bodyPr>
            <a:normAutofit/>
          </a:bodyPr>
          <a:lstStyle/>
          <a:p>
            <a:r>
              <a:rPr lang="en-GB" sz="2400" dirty="0"/>
              <a:t>Minimum important difference</a:t>
            </a:r>
          </a:p>
          <a:p>
            <a:r>
              <a:rPr lang="en-GB" sz="2400" dirty="0"/>
              <a:t>Plausible effect size</a:t>
            </a:r>
          </a:p>
          <a:p>
            <a:endParaRPr lang="en-GB" sz="2400" dirty="0"/>
          </a:p>
          <a:p>
            <a:r>
              <a:rPr lang="en-GB" sz="2400" b="1" dirty="0"/>
              <a:t>Typically from theory / study goals /</a:t>
            </a:r>
          </a:p>
          <a:p>
            <a:r>
              <a:rPr lang="en-GB" sz="2400" b="1" dirty="0"/>
              <a:t>May come from prior work</a:t>
            </a:r>
          </a:p>
          <a:p>
            <a:endParaRPr lang="en-GB" sz="2400" b="1" dirty="0"/>
          </a:p>
          <a:p>
            <a:r>
              <a:rPr lang="en-GB" sz="2400" b="1" dirty="0"/>
              <a:t>I can’t tell you this!!</a:t>
            </a:r>
          </a:p>
        </p:txBody>
      </p:sp>
    </p:spTree>
    <p:extLst>
      <p:ext uri="{BB962C8B-B14F-4D97-AF65-F5344CB8AC3E}">
        <p14:creationId xmlns:p14="http://schemas.microsoft.com/office/powerpoint/2010/main" val="17806845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478B7-D75C-4786-8A79-FB750B469ACA}"/>
              </a:ext>
            </a:extLst>
          </p:cNvPr>
          <p:cNvSpPr>
            <a:spLocks noGrp="1"/>
          </p:cNvSpPr>
          <p:nvPr>
            <p:ph type="title"/>
          </p:nvPr>
        </p:nvSpPr>
        <p:spPr/>
        <p:txBody>
          <a:bodyPr/>
          <a:lstStyle/>
          <a:p>
            <a:r>
              <a:rPr lang="en-GB" dirty="0"/>
              <a:t>Extracting variances from biology papers</a:t>
            </a:r>
          </a:p>
        </p:txBody>
      </p:sp>
      <p:pic>
        <p:nvPicPr>
          <p:cNvPr id="9" name="Picture 8">
            <a:extLst>
              <a:ext uri="{FF2B5EF4-FFF2-40B4-BE49-F238E27FC236}">
                <a16:creationId xmlns:a16="http://schemas.microsoft.com/office/drawing/2014/main" id="{B47EC1FA-FD90-4E1D-B38C-E7F1F6B4936A}"/>
              </a:ext>
            </a:extLst>
          </p:cNvPr>
          <p:cNvPicPr>
            <a:picLocks noChangeAspect="1"/>
          </p:cNvPicPr>
          <p:nvPr/>
        </p:nvPicPr>
        <p:blipFill>
          <a:blip r:embed="rId2"/>
          <a:stretch>
            <a:fillRect/>
          </a:stretch>
        </p:blipFill>
        <p:spPr>
          <a:xfrm>
            <a:off x="1536700" y="1512390"/>
            <a:ext cx="5920364" cy="4240710"/>
          </a:xfrm>
          <a:prstGeom prst="rect">
            <a:avLst/>
          </a:prstGeom>
        </p:spPr>
      </p:pic>
      <p:pic>
        <p:nvPicPr>
          <p:cNvPr id="5" name="Picture 4">
            <a:extLst>
              <a:ext uri="{FF2B5EF4-FFF2-40B4-BE49-F238E27FC236}">
                <a16:creationId xmlns:a16="http://schemas.microsoft.com/office/drawing/2014/main" id="{4C418722-50E2-4ED1-A8FA-BBBCB3798B93}"/>
              </a:ext>
            </a:extLst>
          </p:cNvPr>
          <p:cNvPicPr>
            <a:picLocks noChangeAspect="1"/>
          </p:cNvPicPr>
          <p:nvPr/>
        </p:nvPicPr>
        <p:blipFill>
          <a:blip r:embed="rId3"/>
          <a:stretch>
            <a:fillRect/>
          </a:stretch>
        </p:blipFill>
        <p:spPr>
          <a:xfrm>
            <a:off x="927101" y="1388068"/>
            <a:ext cx="8394700" cy="4636327"/>
          </a:xfrm>
          <a:prstGeom prst="rect">
            <a:avLst/>
          </a:prstGeom>
        </p:spPr>
      </p:pic>
    </p:spTree>
    <p:extLst>
      <p:ext uri="{BB962C8B-B14F-4D97-AF65-F5344CB8AC3E}">
        <p14:creationId xmlns:p14="http://schemas.microsoft.com/office/powerpoint/2010/main" val="1848604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E4D1F-0E2A-3E67-696A-BEE020EF9425}"/>
              </a:ext>
            </a:extLst>
          </p:cNvPr>
          <p:cNvSpPr>
            <a:spLocks noGrp="1"/>
          </p:cNvSpPr>
          <p:nvPr>
            <p:ph type="title"/>
          </p:nvPr>
        </p:nvSpPr>
        <p:spPr/>
        <p:txBody>
          <a:bodyPr/>
          <a:lstStyle/>
          <a:p>
            <a:r>
              <a:rPr lang="en-GB" dirty="0"/>
              <a:t>Your own research questions</a:t>
            </a:r>
          </a:p>
        </p:txBody>
      </p:sp>
      <p:sp>
        <p:nvSpPr>
          <p:cNvPr id="3" name="Content Placeholder 2">
            <a:extLst>
              <a:ext uri="{FF2B5EF4-FFF2-40B4-BE49-F238E27FC236}">
                <a16:creationId xmlns:a16="http://schemas.microsoft.com/office/drawing/2014/main" id="{A3943047-EC00-F8C1-17E7-5020659E4AD5}"/>
              </a:ext>
            </a:extLst>
          </p:cNvPr>
          <p:cNvSpPr>
            <a:spLocks noGrp="1"/>
          </p:cNvSpPr>
          <p:nvPr>
            <p:ph idx="1"/>
          </p:nvPr>
        </p:nvSpPr>
        <p:spPr/>
        <p:txBody>
          <a:bodyPr/>
          <a:lstStyle/>
          <a:p>
            <a:endParaRPr lang="en-GB" dirty="0"/>
          </a:p>
          <a:p>
            <a:r>
              <a:rPr lang="en-GB" dirty="0"/>
              <a:t>What is a study you are planning?</a:t>
            </a:r>
          </a:p>
          <a:p>
            <a:endParaRPr lang="en-GB" dirty="0"/>
          </a:p>
          <a:p>
            <a:r>
              <a:rPr lang="en-GB" dirty="0"/>
              <a:t>What is the outcome?</a:t>
            </a:r>
          </a:p>
          <a:p>
            <a:endParaRPr lang="en-GB" dirty="0"/>
          </a:p>
          <a:p>
            <a:r>
              <a:rPr lang="en-GB" dirty="0"/>
              <a:t>Where might your prior data on the variance come from?</a:t>
            </a:r>
          </a:p>
        </p:txBody>
      </p:sp>
    </p:spTree>
    <p:extLst>
      <p:ext uri="{BB962C8B-B14F-4D97-AF65-F5344CB8AC3E}">
        <p14:creationId xmlns:p14="http://schemas.microsoft.com/office/powerpoint/2010/main" val="331775885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F95B4-1375-46ED-8584-1DCD4AE59BC8}"/>
              </a:ext>
            </a:extLst>
          </p:cNvPr>
          <p:cNvSpPr>
            <a:spLocks noGrp="1"/>
          </p:cNvSpPr>
          <p:nvPr>
            <p:ph type="title"/>
          </p:nvPr>
        </p:nvSpPr>
        <p:spPr/>
        <p:txBody>
          <a:bodyPr/>
          <a:lstStyle/>
          <a:p>
            <a:r>
              <a:rPr lang="en-GB" dirty="0"/>
              <a:t>What effect size to focus on?</a:t>
            </a:r>
          </a:p>
        </p:txBody>
      </p:sp>
      <p:sp>
        <p:nvSpPr>
          <p:cNvPr id="3" name="Content Placeholder 2">
            <a:extLst>
              <a:ext uri="{FF2B5EF4-FFF2-40B4-BE49-F238E27FC236}">
                <a16:creationId xmlns:a16="http://schemas.microsoft.com/office/drawing/2014/main" id="{4EAFC636-B961-424B-8E89-CF6868B9A908}"/>
              </a:ext>
            </a:extLst>
          </p:cNvPr>
          <p:cNvSpPr>
            <a:spLocks noGrp="1"/>
          </p:cNvSpPr>
          <p:nvPr>
            <p:ph idx="1"/>
          </p:nvPr>
        </p:nvSpPr>
        <p:spPr>
          <a:xfrm>
            <a:off x="838200" y="1711325"/>
            <a:ext cx="10515600" cy="3889375"/>
          </a:xfrm>
        </p:spPr>
        <p:txBody>
          <a:bodyPr>
            <a:normAutofit/>
          </a:bodyPr>
          <a:lstStyle/>
          <a:p>
            <a:pPr marL="0" indent="0">
              <a:buNone/>
            </a:pPr>
            <a:r>
              <a:rPr lang="en-GB" sz="2400" dirty="0"/>
              <a:t>If we can get our power curve, we know the risk of failure for each </a:t>
            </a:r>
            <a:r>
              <a:rPr lang="en-GB" sz="2400" i="1" dirty="0"/>
              <a:t>‘true’ </a:t>
            </a:r>
            <a:r>
              <a:rPr lang="en-GB" sz="2400" dirty="0"/>
              <a:t>effect size.</a:t>
            </a:r>
          </a:p>
          <a:p>
            <a:endParaRPr lang="en-GB" sz="2400" dirty="0"/>
          </a:p>
          <a:p>
            <a:pPr marL="0" indent="0">
              <a:buNone/>
            </a:pPr>
            <a:r>
              <a:rPr lang="en-GB" sz="2400" dirty="0"/>
              <a:t>How do we choose the effect size for our sample size calculation?</a:t>
            </a:r>
          </a:p>
          <a:p>
            <a:endParaRPr lang="en-GB" sz="2400" dirty="0"/>
          </a:p>
          <a:p>
            <a:pPr marL="0" indent="0">
              <a:buNone/>
            </a:pPr>
            <a:r>
              <a:rPr lang="en-GB" sz="2400" dirty="0"/>
              <a:t>Two approaches commonly used:</a:t>
            </a:r>
          </a:p>
          <a:p>
            <a:endParaRPr lang="en-GB" sz="2400" dirty="0"/>
          </a:p>
          <a:p>
            <a:pPr marL="514350" indent="-514350">
              <a:buFont typeface="+mj-lt"/>
              <a:buAutoNum type="arabicPeriod"/>
            </a:pPr>
            <a:r>
              <a:rPr lang="en-GB" sz="2400" dirty="0"/>
              <a:t>Smallest difference of practical interest</a:t>
            </a:r>
          </a:p>
          <a:p>
            <a:pPr marL="514350" indent="-514350">
              <a:buFont typeface="+mj-lt"/>
              <a:buAutoNum type="arabicPeriod"/>
            </a:pPr>
            <a:r>
              <a:rPr lang="en-GB" sz="2400" dirty="0"/>
              <a:t>Best guess at ‘true’ effect  / plausible effect</a:t>
            </a:r>
          </a:p>
          <a:p>
            <a:endParaRPr lang="en-GB" sz="2400" dirty="0"/>
          </a:p>
          <a:p>
            <a:endParaRPr lang="en-GB" sz="2400" dirty="0"/>
          </a:p>
        </p:txBody>
      </p:sp>
    </p:spTree>
    <p:extLst>
      <p:ext uri="{BB962C8B-B14F-4D97-AF65-F5344CB8AC3E}">
        <p14:creationId xmlns:p14="http://schemas.microsoft.com/office/powerpoint/2010/main" val="17095985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B65B6-357C-466E-9466-21004A2CD472}"/>
              </a:ext>
            </a:extLst>
          </p:cNvPr>
          <p:cNvSpPr>
            <a:spLocks noGrp="1"/>
          </p:cNvSpPr>
          <p:nvPr>
            <p:ph type="title"/>
          </p:nvPr>
        </p:nvSpPr>
        <p:spPr/>
        <p:txBody>
          <a:bodyPr/>
          <a:lstStyle/>
          <a:p>
            <a:r>
              <a:rPr lang="en-GB" u="sng" dirty="0"/>
              <a:t>Example:</a:t>
            </a:r>
            <a:r>
              <a:rPr lang="en-GB" dirty="0"/>
              <a:t>  (stakeholders)</a:t>
            </a:r>
            <a:endParaRPr lang="en-GB" u="sng" dirty="0"/>
          </a:p>
        </p:txBody>
      </p:sp>
      <p:sp>
        <p:nvSpPr>
          <p:cNvPr id="3" name="Content Placeholder 2">
            <a:extLst>
              <a:ext uri="{FF2B5EF4-FFF2-40B4-BE49-F238E27FC236}">
                <a16:creationId xmlns:a16="http://schemas.microsoft.com/office/drawing/2014/main" id="{B386B240-DD46-4CD9-97A5-896CB6C0FC71}"/>
              </a:ext>
            </a:extLst>
          </p:cNvPr>
          <p:cNvSpPr>
            <a:spLocks noGrp="1"/>
          </p:cNvSpPr>
          <p:nvPr>
            <p:ph idx="1"/>
          </p:nvPr>
        </p:nvSpPr>
        <p:spPr>
          <a:xfrm>
            <a:off x="838200" y="1581785"/>
            <a:ext cx="10515600" cy="4351338"/>
          </a:xfrm>
        </p:spPr>
        <p:txBody>
          <a:bodyPr>
            <a:normAutofit/>
          </a:bodyPr>
          <a:lstStyle/>
          <a:p>
            <a:pPr marL="0" indent="0">
              <a:buNone/>
            </a:pPr>
            <a:r>
              <a:rPr lang="en-GB" b="1" dirty="0"/>
              <a:t>Doctor:  </a:t>
            </a:r>
            <a:r>
              <a:rPr lang="en-GB" dirty="0"/>
              <a:t>“</a:t>
            </a:r>
            <a:r>
              <a:rPr lang="en-GB" i="1" dirty="0"/>
              <a:t>It would only have a clinical benefit for a patient if it improved cognition by 2 MoCA points.”</a:t>
            </a:r>
          </a:p>
          <a:p>
            <a:pPr marL="0" indent="0">
              <a:buNone/>
            </a:pPr>
            <a:endParaRPr lang="en-GB" dirty="0"/>
          </a:p>
          <a:p>
            <a:pPr marL="0" indent="0">
              <a:buNone/>
            </a:pPr>
            <a:r>
              <a:rPr lang="en-GB" b="1" dirty="0"/>
              <a:t>Researcher:  </a:t>
            </a:r>
            <a:r>
              <a:rPr lang="en-GB" i="1" dirty="0"/>
              <a:t>“My pilot study suggested a 5 MoCA point difference!”</a:t>
            </a:r>
          </a:p>
          <a:p>
            <a:pPr marL="0" indent="0">
              <a:buNone/>
            </a:pPr>
            <a:endParaRPr lang="en-GB" dirty="0"/>
          </a:p>
          <a:p>
            <a:pPr marL="0" indent="0">
              <a:buNone/>
            </a:pPr>
            <a:r>
              <a:rPr lang="en-GB" b="1" dirty="0"/>
              <a:t>Marketing Dept:</a:t>
            </a:r>
            <a:r>
              <a:rPr lang="en-GB" dirty="0"/>
              <a:t>  </a:t>
            </a:r>
            <a:r>
              <a:rPr lang="en-GB" i="1" dirty="0"/>
              <a:t>“I don’t care how different it is, so long as I can say its ‘better’ people will buy it!”</a:t>
            </a:r>
          </a:p>
          <a:p>
            <a:pPr marL="0" indent="0">
              <a:buNone/>
            </a:pPr>
            <a:endParaRPr lang="en-GB" dirty="0"/>
          </a:p>
          <a:p>
            <a:pPr marL="0" indent="0">
              <a:buNone/>
            </a:pPr>
            <a:r>
              <a:rPr lang="en-GB" b="1" dirty="0"/>
              <a:t>What effect size do we power for??</a:t>
            </a:r>
          </a:p>
        </p:txBody>
      </p:sp>
    </p:spTree>
    <p:extLst>
      <p:ext uri="{BB962C8B-B14F-4D97-AF65-F5344CB8AC3E}">
        <p14:creationId xmlns:p14="http://schemas.microsoft.com/office/powerpoint/2010/main" val="3051558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B52AC-7049-4599-9D83-F8AD943E74A5}"/>
              </a:ext>
            </a:extLst>
          </p:cNvPr>
          <p:cNvSpPr>
            <a:spLocks noGrp="1"/>
          </p:cNvSpPr>
          <p:nvPr>
            <p:ph type="title"/>
          </p:nvPr>
        </p:nvSpPr>
        <p:spPr/>
        <p:txBody>
          <a:bodyPr/>
          <a:lstStyle/>
          <a:p>
            <a:r>
              <a:rPr lang="en-GB" dirty="0"/>
              <a:t>Researcher:</a:t>
            </a:r>
          </a:p>
        </p:txBody>
      </p:sp>
      <p:sp>
        <p:nvSpPr>
          <p:cNvPr id="3" name="Content Placeholder 2">
            <a:extLst>
              <a:ext uri="{FF2B5EF4-FFF2-40B4-BE49-F238E27FC236}">
                <a16:creationId xmlns:a16="http://schemas.microsoft.com/office/drawing/2014/main" id="{789642CE-C622-45E3-B49D-45AD3CC6B978}"/>
              </a:ext>
            </a:extLst>
          </p:cNvPr>
          <p:cNvSpPr>
            <a:spLocks noGrp="1"/>
          </p:cNvSpPr>
          <p:nvPr>
            <p:ph idx="1"/>
          </p:nvPr>
        </p:nvSpPr>
        <p:spPr>
          <a:xfrm>
            <a:off x="838200" y="1604645"/>
            <a:ext cx="10515600" cy="4146197"/>
          </a:xfrm>
        </p:spPr>
        <p:txBody>
          <a:bodyPr>
            <a:normAutofit fontScale="92500" lnSpcReduction="20000"/>
          </a:bodyPr>
          <a:lstStyle/>
          <a:p>
            <a:r>
              <a:rPr lang="en-GB" dirty="0"/>
              <a:t>I just want to find the differences!  How many samples do I need!</a:t>
            </a:r>
          </a:p>
          <a:p>
            <a:endParaRPr lang="en-GB" dirty="0"/>
          </a:p>
          <a:p>
            <a:pPr marL="0" indent="0">
              <a:buNone/>
            </a:pPr>
            <a:r>
              <a:rPr lang="en-GB" b="1" u="sng" dirty="0"/>
              <a:t>This question isn’t answerable.</a:t>
            </a:r>
          </a:p>
          <a:p>
            <a:r>
              <a:rPr lang="en-GB" dirty="0"/>
              <a:t>Small differences will only be detected with a big sample size.</a:t>
            </a:r>
          </a:p>
          <a:p>
            <a:r>
              <a:rPr lang="en-GB" dirty="0"/>
              <a:t>Big differences can be detected with a small sample size</a:t>
            </a:r>
          </a:p>
          <a:p>
            <a:r>
              <a:rPr lang="en-GB" dirty="0"/>
              <a:t>We can provide the relationship between the smallest detectable difference and sample size.</a:t>
            </a:r>
          </a:p>
          <a:p>
            <a:r>
              <a:rPr lang="en-GB" dirty="0"/>
              <a:t>So you need to know what your target smallest detectable difference is, or </a:t>
            </a:r>
            <a:r>
              <a:rPr lang="en-GB" b="1" dirty="0"/>
              <a:t>the size of the smallest difference you are willing to miss</a:t>
            </a:r>
            <a:r>
              <a:rPr lang="en-GB" dirty="0"/>
              <a:t>.</a:t>
            </a:r>
          </a:p>
          <a:p>
            <a:r>
              <a:rPr lang="en-GB" dirty="0"/>
              <a:t>Can be expressed as Cohen’s d.</a:t>
            </a:r>
          </a:p>
        </p:txBody>
      </p:sp>
    </p:spTree>
    <p:extLst>
      <p:ext uri="{BB962C8B-B14F-4D97-AF65-F5344CB8AC3E}">
        <p14:creationId xmlns:p14="http://schemas.microsoft.com/office/powerpoint/2010/main" val="221484661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2BB5B-9F9C-4619-A942-ABB55E4A4819}"/>
              </a:ext>
            </a:extLst>
          </p:cNvPr>
          <p:cNvSpPr>
            <a:spLocks noGrp="1"/>
          </p:cNvSpPr>
          <p:nvPr>
            <p:ph type="title"/>
          </p:nvPr>
        </p:nvSpPr>
        <p:spPr/>
        <p:txBody>
          <a:bodyPr/>
          <a:lstStyle/>
          <a:p>
            <a:r>
              <a:rPr lang="en-GB" dirty="0"/>
              <a:t>Rules of thumb</a:t>
            </a:r>
          </a:p>
        </p:txBody>
      </p:sp>
      <p:sp>
        <p:nvSpPr>
          <p:cNvPr id="3" name="Content Placeholder 2">
            <a:extLst>
              <a:ext uri="{FF2B5EF4-FFF2-40B4-BE49-F238E27FC236}">
                <a16:creationId xmlns:a16="http://schemas.microsoft.com/office/drawing/2014/main" id="{5DB1DC75-A0C9-413D-A95F-F316E6B61348}"/>
              </a:ext>
            </a:extLst>
          </p:cNvPr>
          <p:cNvSpPr>
            <a:spLocks noGrp="1"/>
          </p:cNvSpPr>
          <p:nvPr>
            <p:ph sz="half" idx="1"/>
          </p:nvPr>
        </p:nvSpPr>
        <p:spPr>
          <a:xfrm>
            <a:off x="548640" y="1452245"/>
            <a:ext cx="5181600" cy="4351338"/>
          </a:xfrm>
        </p:spPr>
        <p:txBody>
          <a:bodyPr>
            <a:normAutofit fontScale="85000" lnSpcReduction="20000"/>
          </a:bodyPr>
          <a:lstStyle/>
          <a:p>
            <a:pPr marL="0" indent="0">
              <a:buNone/>
            </a:pPr>
            <a:r>
              <a:rPr lang="en-GB" b="1" dirty="0"/>
              <a:t>Everything in triplicate</a:t>
            </a:r>
          </a:p>
          <a:p>
            <a:endParaRPr lang="en-GB" dirty="0"/>
          </a:p>
          <a:p>
            <a:r>
              <a:rPr lang="en-GB" dirty="0"/>
              <a:t>Assumes that there is no variance in response to intervention, differences will be clear cut, </a:t>
            </a:r>
          </a:p>
          <a:p>
            <a:r>
              <a:rPr lang="en-GB" dirty="0"/>
              <a:t>Only replicating to rule out a freak technical error.</a:t>
            </a:r>
          </a:p>
          <a:p>
            <a:endParaRPr lang="en-GB" dirty="0"/>
          </a:p>
          <a:p>
            <a:r>
              <a:rPr lang="en-GB" dirty="0"/>
              <a:t>If there is known variation in your outcome that is a similar magnitude to your effect size, then not sufficient.</a:t>
            </a:r>
          </a:p>
          <a:p>
            <a:r>
              <a:rPr lang="en-GB" dirty="0"/>
              <a:t>Replicating experiments is weird – do larger blocked experiments instead.</a:t>
            </a:r>
          </a:p>
        </p:txBody>
      </p:sp>
      <p:sp>
        <p:nvSpPr>
          <p:cNvPr id="4" name="Content Placeholder 3">
            <a:extLst>
              <a:ext uri="{FF2B5EF4-FFF2-40B4-BE49-F238E27FC236}">
                <a16:creationId xmlns:a16="http://schemas.microsoft.com/office/drawing/2014/main" id="{9CC77C07-888D-44EC-B54C-946B44AD0909}"/>
              </a:ext>
            </a:extLst>
          </p:cNvPr>
          <p:cNvSpPr>
            <a:spLocks noGrp="1"/>
          </p:cNvSpPr>
          <p:nvPr>
            <p:ph sz="half" idx="2"/>
          </p:nvPr>
        </p:nvSpPr>
        <p:spPr>
          <a:xfrm>
            <a:off x="6377940" y="1536065"/>
            <a:ext cx="5181600" cy="4351338"/>
          </a:xfrm>
        </p:spPr>
        <p:txBody>
          <a:bodyPr>
            <a:normAutofit fontScale="85000" lnSpcReduction="20000"/>
          </a:bodyPr>
          <a:lstStyle/>
          <a:p>
            <a:pPr marL="0" indent="0">
              <a:buNone/>
            </a:pPr>
            <a:r>
              <a:rPr lang="en-GB" b="1" dirty="0"/>
              <a:t>Mead’s Resource Equation</a:t>
            </a:r>
          </a:p>
          <a:p>
            <a:endParaRPr lang="en-GB" dirty="0"/>
          </a:p>
          <a:p>
            <a:r>
              <a:rPr lang="en-GB" dirty="0"/>
              <a:t>Mainly applied to animal research where no inputs are available.</a:t>
            </a:r>
          </a:p>
          <a:p>
            <a:r>
              <a:rPr lang="en-GB" dirty="0"/>
              <a:t>Suggests keeping the residual degrees of freedom above a certain quantity.</a:t>
            </a:r>
          </a:p>
          <a:p>
            <a:r>
              <a:rPr lang="en-GB" dirty="0"/>
              <a:t>Would be an improvement on many current justifications but.. </a:t>
            </a:r>
          </a:p>
          <a:p>
            <a:r>
              <a:rPr lang="en-GB" dirty="0"/>
              <a:t>probably best avoided – if you don’t have good inputs, do a pilot study first.</a:t>
            </a:r>
          </a:p>
        </p:txBody>
      </p:sp>
    </p:spTree>
    <p:extLst>
      <p:ext uri="{BB962C8B-B14F-4D97-AF65-F5344CB8AC3E}">
        <p14:creationId xmlns:p14="http://schemas.microsoft.com/office/powerpoint/2010/main" val="391441051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910782-C297-BDDE-3F88-5581665E93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B4C385-F558-4756-45E5-A8DF87EFEC92}"/>
              </a:ext>
            </a:extLst>
          </p:cNvPr>
          <p:cNvSpPr>
            <a:spLocks noGrp="1"/>
          </p:cNvSpPr>
          <p:nvPr>
            <p:ph type="title"/>
          </p:nvPr>
        </p:nvSpPr>
        <p:spPr/>
        <p:txBody>
          <a:bodyPr/>
          <a:lstStyle/>
          <a:p>
            <a:r>
              <a:rPr lang="en-GB" dirty="0"/>
              <a:t>Mead’s Resource Equation</a:t>
            </a:r>
          </a:p>
        </p:txBody>
      </p:sp>
      <p:sp>
        <p:nvSpPr>
          <p:cNvPr id="4" name="Content Placeholder 3">
            <a:extLst>
              <a:ext uri="{FF2B5EF4-FFF2-40B4-BE49-F238E27FC236}">
                <a16:creationId xmlns:a16="http://schemas.microsoft.com/office/drawing/2014/main" id="{49CF74E8-B11F-0D9D-5C0C-9D511E3BBC15}"/>
              </a:ext>
            </a:extLst>
          </p:cNvPr>
          <p:cNvSpPr>
            <a:spLocks noGrp="1"/>
          </p:cNvSpPr>
          <p:nvPr>
            <p:ph sz="half" idx="2"/>
          </p:nvPr>
        </p:nvSpPr>
        <p:spPr>
          <a:xfrm>
            <a:off x="6370320" y="1612265"/>
            <a:ext cx="5181600" cy="4351338"/>
          </a:xfrm>
        </p:spPr>
        <p:txBody>
          <a:bodyPr>
            <a:normAutofit fontScale="92500" lnSpcReduction="20000"/>
          </a:bodyPr>
          <a:lstStyle/>
          <a:p>
            <a:pPr marL="0" indent="0">
              <a:buNone/>
            </a:pPr>
            <a:r>
              <a:rPr lang="en-GB" b="1" dirty="0"/>
              <a:t>Exercise</a:t>
            </a:r>
          </a:p>
          <a:p>
            <a:pPr marL="0" indent="0">
              <a:buNone/>
            </a:pPr>
            <a:endParaRPr lang="en-GB" dirty="0"/>
          </a:p>
          <a:p>
            <a:pPr marL="0" indent="0">
              <a:buNone/>
            </a:pPr>
            <a:r>
              <a:rPr lang="en-GB" dirty="0"/>
              <a:t>In a two independent group setting, what effect sizes would be detectable if we used Mead’s Resource Equation to design our studies?</a:t>
            </a:r>
          </a:p>
          <a:p>
            <a:pPr marL="0" indent="0">
              <a:buNone/>
            </a:pPr>
            <a:endParaRPr lang="en-GB" dirty="0"/>
          </a:p>
          <a:p>
            <a:pPr marL="0" indent="0">
              <a:buNone/>
            </a:pPr>
            <a:endParaRPr lang="en-GB" dirty="0"/>
          </a:p>
        </p:txBody>
      </p:sp>
      <p:sp>
        <p:nvSpPr>
          <p:cNvPr id="6" name="Content Placeholder 5">
            <a:extLst>
              <a:ext uri="{FF2B5EF4-FFF2-40B4-BE49-F238E27FC236}">
                <a16:creationId xmlns:a16="http://schemas.microsoft.com/office/drawing/2014/main" id="{03E6949D-680B-D73B-E8E2-456674D2B6CA}"/>
              </a:ext>
            </a:extLst>
          </p:cNvPr>
          <p:cNvSpPr>
            <a:spLocks noGrp="1"/>
          </p:cNvSpPr>
          <p:nvPr>
            <p:ph sz="half" idx="1"/>
          </p:nvPr>
        </p:nvSpPr>
        <p:spPr>
          <a:xfrm>
            <a:off x="571501" y="1475105"/>
            <a:ext cx="5181600" cy="4351338"/>
          </a:xfrm>
        </p:spPr>
        <p:txBody>
          <a:bodyPr>
            <a:normAutofit fontScale="92500" lnSpcReduction="20000"/>
          </a:bodyPr>
          <a:lstStyle/>
          <a:p>
            <a:pPr marL="0" indent="0">
              <a:buNone/>
            </a:pPr>
            <a:r>
              <a:rPr lang="en-GB" b="1" dirty="0"/>
              <a:t>Mead’s Resource Equation</a:t>
            </a:r>
          </a:p>
          <a:p>
            <a:r>
              <a:rPr lang="en-GB" dirty="0"/>
              <a:t>Mainly applied to animal research where no inputs are available.</a:t>
            </a:r>
          </a:p>
          <a:p>
            <a:r>
              <a:rPr lang="en-GB" dirty="0"/>
              <a:t>Suggests keeping the </a:t>
            </a:r>
            <a:r>
              <a:rPr lang="en-GB" b="1" i="1" dirty="0"/>
              <a:t>residual degrees of freedom</a:t>
            </a:r>
            <a:r>
              <a:rPr lang="en-GB" b="1" dirty="0"/>
              <a:t> </a:t>
            </a:r>
            <a:r>
              <a:rPr lang="en-GB" dirty="0"/>
              <a:t>between 10 and 20</a:t>
            </a:r>
          </a:p>
          <a:p>
            <a:r>
              <a:rPr lang="en-GB" dirty="0"/>
              <a:t>Would be an improvement on many current justifications but still very loose.</a:t>
            </a:r>
          </a:p>
          <a:p>
            <a:r>
              <a:rPr lang="en-GB" dirty="0"/>
              <a:t>Difficult to apply to multilevel work?</a:t>
            </a:r>
          </a:p>
          <a:p>
            <a:r>
              <a:rPr lang="en-GB" dirty="0"/>
              <a:t>Useful for very exploratory pilot work.</a:t>
            </a:r>
          </a:p>
        </p:txBody>
      </p:sp>
    </p:spTree>
    <p:extLst>
      <p:ext uri="{BB962C8B-B14F-4D97-AF65-F5344CB8AC3E}">
        <p14:creationId xmlns:p14="http://schemas.microsoft.com/office/powerpoint/2010/main" val="12771888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FD748-0711-9C16-DA1B-CC94C52E6039}"/>
              </a:ext>
            </a:extLst>
          </p:cNvPr>
          <p:cNvSpPr>
            <a:spLocks noGrp="1"/>
          </p:cNvSpPr>
          <p:nvPr>
            <p:ph type="title"/>
          </p:nvPr>
        </p:nvSpPr>
        <p:spPr>
          <a:xfrm>
            <a:off x="0" y="1"/>
            <a:ext cx="12192000" cy="1721796"/>
          </a:xfrm>
        </p:spPr>
        <p:txBody>
          <a:bodyPr>
            <a:normAutofit/>
          </a:bodyPr>
          <a:lstStyle/>
          <a:p>
            <a:r>
              <a:rPr lang="en-GB" dirty="0"/>
              <a:t>Exercise 2 – (adapted from a real study)</a:t>
            </a:r>
            <a:br>
              <a:rPr lang="en-GB" dirty="0"/>
            </a:br>
            <a:r>
              <a:rPr lang="en-GB" sz="3600" dirty="0"/>
              <a:t>How many people with COVID have virus in their stool?</a:t>
            </a:r>
            <a:endParaRPr lang="en-GB" dirty="0"/>
          </a:p>
        </p:txBody>
      </p:sp>
      <p:sp>
        <p:nvSpPr>
          <p:cNvPr id="3" name="Content Placeholder 2">
            <a:extLst>
              <a:ext uri="{FF2B5EF4-FFF2-40B4-BE49-F238E27FC236}">
                <a16:creationId xmlns:a16="http://schemas.microsoft.com/office/drawing/2014/main" id="{646E7830-80A9-3869-E928-A6B81A81B1B9}"/>
              </a:ext>
            </a:extLst>
          </p:cNvPr>
          <p:cNvSpPr>
            <a:spLocks noGrp="1"/>
          </p:cNvSpPr>
          <p:nvPr>
            <p:ph idx="1"/>
          </p:nvPr>
        </p:nvSpPr>
        <p:spPr>
          <a:xfrm>
            <a:off x="677944" y="1795741"/>
            <a:ext cx="10515600" cy="4351338"/>
          </a:xfrm>
        </p:spPr>
        <p:txBody>
          <a:bodyPr/>
          <a:lstStyle/>
          <a:p>
            <a:endParaRPr lang="en-GB" dirty="0"/>
          </a:p>
          <a:p>
            <a:pPr marL="0" indent="0">
              <a:buNone/>
            </a:pPr>
            <a:r>
              <a:rPr lang="en-GB" b="1" dirty="0"/>
              <a:t>Research project:</a:t>
            </a:r>
          </a:p>
          <a:p>
            <a:endParaRPr lang="en-GB" dirty="0"/>
          </a:p>
          <a:p>
            <a:r>
              <a:rPr lang="en-GB" dirty="0"/>
              <a:t>Consecutive COVID patients will be recruited, we will test their stool samples for COVID virus and report the proportion of patients with detectable virus in their stool.</a:t>
            </a:r>
          </a:p>
          <a:p>
            <a:endParaRPr lang="en-GB" dirty="0"/>
          </a:p>
          <a:p>
            <a:r>
              <a:rPr lang="en-GB" dirty="0"/>
              <a:t>How many patients do we need?</a:t>
            </a:r>
          </a:p>
        </p:txBody>
      </p:sp>
    </p:spTree>
    <p:extLst>
      <p:ext uri="{BB962C8B-B14F-4D97-AF65-F5344CB8AC3E}">
        <p14:creationId xmlns:p14="http://schemas.microsoft.com/office/powerpoint/2010/main" val="112197320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EF28E-19EE-43CC-B68B-0BF9A32F6288}"/>
              </a:ext>
            </a:extLst>
          </p:cNvPr>
          <p:cNvSpPr>
            <a:spLocks noGrp="1"/>
          </p:cNvSpPr>
          <p:nvPr>
            <p:ph type="title"/>
          </p:nvPr>
        </p:nvSpPr>
        <p:spPr>
          <a:xfrm>
            <a:off x="838200" y="365125"/>
            <a:ext cx="10515600" cy="1325563"/>
          </a:xfrm>
        </p:spPr>
        <p:txBody>
          <a:bodyPr/>
          <a:lstStyle/>
          <a:p>
            <a:r>
              <a:rPr lang="en-GB" dirty="0"/>
              <a:t>Incomplete data</a:t>
            </a:r>
          </a:p>
        </p:txBody>
      </p:sp>
      <p:sp>
        <p:nvSpPr>
          <p:cNvPr id="3" name="Content Placeholder 2">
            <a:extLst>
              <a:ext uri="{FF2B5EF4-FFF2-40B4-BE49-F238E27FC236}">
                <a16:creationId xmlns:a16="http://schemas.microsoft.com/office/drawing/2014/main" id="{6F3A3D9C-06E7-4A4A-ABC7-12443FC189FE}"/>
              </a:ext>
            </a:extLst>
          </p:cNvPr>
          <p:cNvSpPr>
            <a:spLocks noGrp="1"/>
          </p:cNvSpPr>
          <p:nvPr>
            <p:ph idx="1"/>
          </p:nvPr>
        </p:nvSpPr>
        <p:spPr>
          <a:xfrm>
            <a:off x="838200" y="1825625"/>
            <a:ext cx="7401339" cy="4351338"/>
          </a:xfrm>
        </p:spPr>
        <p:txBody>
          <a:bodyPr>
            <a:normAutofit/>
          </a:bodyPr>
          <a:lstStyle/>
          <a:p>
            <a:r>
              <a:rPr lang="en-GB" dirty="0"/>
              <a:t>Not every sample will give you usable data</a:t>
            </a:r>
          </a:p>
          <a:p>
            <a:endParaRPr lang="en-GB" dirty="0"/>
          </a:p>
          <a:p>
            <a:r>
              <a:rPr lang="en-GB" dirty="0"/>
              <a:t>Be </a:t>
            </a:r>
            <a:r>
              <a:rPr lang="en-GB" b="1" dirty="0"/>
              <a:t>realistic </a:t>
            </a:r>
            <a:r>
              <a:rPr lang="en-GB" dirty="0"/>
              <a:t>with your expectations re:</a:t>
            </a:r>
          </a:p>
          <a:p>
            <a:endParaRPr lang="en-GB" dirty="0"/>
          </a:p>
          <a:p>
            <a:pPr lvl="1"/>
            <a:r>
              <a:rPr lang="en-GB" dirty="0"/>
              <a:t>Drop outs</a:t>
            </a:r>
          </a:p>
          <a:p>
            <a:pPr lvl="1"/>
            <a:r>
              <a:rPr lang="en-GB" dirty="0"/>
              <a:t>Failures to collect data</a:t>
            </a:r>
          </a:p>
          <a:p>
            <a:pPr lvl="1"/>
            <a:r>
              <a:rPr lang="en-GB" dirty="0"/>
              <a:t>Outliers you might need to exclude</a:t>
            </a:r>
          </a:p>
          <a:p>
            <a:pPr lvl="1"/>
            <a:r>
              <a:rPr lang="en-GB" dirty="0"/>
              <a:t>Etc..</a:t>
            </a:r>
          </a:p>
          <a:p>
            <a:pPr lvl="1"/>
            <a:r>
              <a:rPr lang="en-GB" dirty="0"/>
              <a:t>Increase your sample size by 10-20%?</a:t>
            </a:r>
          </a:p>
        </p:txBody>
      </p:sp>
      <p:sp>
        <p:nvSpPr>
          <p:cNvPr id="4" name="Rectangle 3">
            <a:extLst>
              <a:ext uri="{FF2B5EF4-FFF2-40B4-BE49-F238E27FC236}">
                <a16:creationId xmlns:a16="http://schemas.microsoft.com/office/drawing/2014/main" id="{529E0BBF-F6CF-447B-8D65-BCEBDEC64E4A}"/>
              </a:ext>
            </a:extLst>
          </p:cNvPr>
          <p:cNvSpPr/>
          <p:nvPr/>
        </p:nvSpPr>
        <p:spPr>
          <a:xfrm>
            <a:off x="7888507" y="1372956"/>
            <a:ext cx="1739347" cy="7124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Sample size recruited N=100</a:t>
            </a:r>
          </a:p>
        </p:txBody>
      </p:sp>
      <p:cxnSp>
        <p:nvCxnSpPr>
          <p:cNvPr id="6" name="Straight Arrow Connector 5">
            <a:extLst>
              <a:ext uri="{FF2B5EF4-FFF2-40B4-BE49-F238E27FC236}">
                <a16:creationId xmlns:a16="http://schemas.microsoft.com/office/drawing/2014/main" id="{030E3778-AF00-4E6E-9987-41868DDFFA7E}"/>
              </a:ext>
            </a:extLst>
          </p:cNvPr>
          <p:cNvCxnSpPr>
            <a:cxnSpLocks/>
            <a:stCxn id="4" idx="2"/>
            <a:endCxn id="7" idx="0"/>
          </p:cNvCxnSpPr>
          <p:nvPr/>
        </p:nvCxnSpPr>
        <p:spPr>
          <a:xfrm>
            <a:off x="8758181" y="2085398"/>
            <a:ext cx="0" cy="543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8B74AF2-D6E6-4F23-BF57-52AF1A929666}"/>
              </a:ext>
            </a:extLst>
          </p:cNvPr>
          <p:cNvSpPr/>
          <p:nvPr/>
        </p:nvSpPr>
        <p:spPr>
          <a:xfrm>
            <a:off x="7888507" y="2628460"/>
            <a:ext cx="1739347" cy="7124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N=80</a:t>
            </a:r>
          </a:p>
        </p:txBody>
      </p:sp>
      <p:sp>
        <p:nvSpPr>
          <p:cNvPr id="8" name="Rectangle 7">
            <a:extLst>
              <a:ext uri="{FF2B5EF4-FFF2-40B4-BE49-F238E27FC236}">
                <a16:creationId xmlns:a16="http://schemas.microsoft.com/office/drawing/2014/main" id="{EA6CDA3D-13D8-451C-82F1-9192A68FBA3A}"/>
              </a:ext>
            </a:extLst>
          </p:cNvPr>
          <p:cNvSpPr/>
          <p:nvPr/>
        </p:nvSpPr>
        <p:spPr>
          <a:xfrm>
            <a:off x="7888507" y="5056781"/>
            <a:ext cx="1739347" cy="7124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In the analysis:</a:t>
            </a:r>
          </a:p>
          <a:p>
            <a:pPr algn="ctr"/>
            <a:r>
              <a:rPr lang="en-GB" dirty="0"/>
              <a:t>N=72</a:t>
            </a:r>
          </a:p>
        </p:txBody>
      </p:sp>
      <p:cxnSp>
        <p:nvCxnSpPr>
          <p:cNvPr id="10" name="Straight Arrow Connector 9">
            <a:extLst>
              <a:ext uri="{FF2B5EF4-FFF2-40B4-BE49-F238E27FC236}">
                <a16:creationId xmlns:a16="http://schemas.microsoft.com/office/drawing/2014/main" id="{794E9897-0922-441B-945A-68EAF508D118}"/>
              </a:ext>
            </a:extLst>
          </p:cNvPr>
          <p:cNvCxnSpPr>
            <a:cxnSpLocks/>
          </p:cNvCxnSpPr>
          <p:nvPr/>
        </p:nvCxnSpPr>
        <p:spPr>
          <a:xfrm>
            <a:off x="8758180" y="4513719"/>
            <a:ext cx="0" cy="543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620EFB68-D742-46A0-82EF-989FE7503B87}"/>
              </a:ext>
            </a:extLst>
          </p:cNvPr>
          <p:cNvSpPr/>
          <p:nvPr/>
        </p:nvSpPr>
        <p:spPr>
          <a:xfrm>
            <a:off x="7888507" y="3883964"/>
            <a:ext cx="1739347" cy="7124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N=75</a:t>
            </a:r>
          </a:p>
        </p:txBody>
      </p:sp>
      <p:cxnSp>
        <p:nvCxnSpPr>
          <p:cNvPr id="16" name="Straight Arrow Connector 15">
            <a:extLst>
              <a:ext uri="{FF2B5EF4-FFF2-40B4-BE49-F238E27FC236}">
                <a16:creationId xmlns:a16="http://schemas.microsoft.com/office/drawing/2014/main" id="{B3B6A01F-4E8C-41E7-A6EB-666B59186250}"/>
              </a:ext>
            </a:extLst>
          </p:cNvPr>
          <p:cNvCxnSpPr>
            <a:cxnSpLocks/>
          </p:cNvCxnSpPr>
          <p:nvPr/>
        </p:nvCxnSpPr>
        <p:spPr>
          <a:xfrm>
            <a:off x="8758180" y="3340902"/>
            <a:ext cx="0" cy="5430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1BB434D-E246-43F8-AECC-33E282971D1C}"/>
              </a:ext>
            </a:extLst>
          </p:cNvPr>
          <p:cNvCxnSpPr/>
          <p:nvPr/>
        </p:nvCxnSpPr>
        <p:spPr>
          <a:xfrm>
            <a:off x="8758180" y="2346990"/>
            <a:ext cx="155547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B14580E-207E-423E-BED9-47E9883E5151}"/>
              </a:ext>
            </a:extLst>
          </p:cNvPr>
          <p:cNvCxnSpPr/>
          <p:nvPr/>
        </p:nvCxnSpPr>
        <p:spPr>
          <a:xfrm>
            <a:off x="8758180" y="3629138"/>
            <a:ext cx="155547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633E8A1-6DFB-40CD-B9B1-13678403D26F}"/>
              </a:ext>
            </a:extLst>
          </p:cNvPr>
          <p:cNvCxnSpPr/>
          <p:nvPr/>
        </p:nvCxnSpPr>
        <p:spPr>
          <a:xfrm>
            <a:off x="8758180" y="4821832"/>
            <a:ext cx="155547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200439F-FEFE-4BCB-83E0-E7E73D9D8F61}"/>
              </a:ext>
            </a:extLst>
          </p:cNvPr>
          <p:cNvSpPr txBox="1"/>
          <p:nvPr/>
        </p:nvSpPr>
        <p:spPr>
          <a:xfrm>
            <a:off x="10443757" y="1825625"/>
            <a:ext cx="1478152" cy="646331"/>
          </a:xfrm>
          <a:prstGeom prst="rect">
            <a:avLst/>
          </a:prstGeom>
          <a:noFill/>
        </p:spPr>
        <p:txBody>
          <a:bodyPr wrap="square" rtlCol="0">
            <a:spAutoFit/>
          </a:bodyPr>
          <a:lstStyle/>
          <a:p>
            <a:r>
              <a:rPr lang="en-GB" dirty="0"/>
              <a:t>Dropped out / died</a:t>
            </a:r>
          </a:p>
        </p:txBody>
      </p:sp>
      <p:sp>
        <p:nvSpPr>
          <p:cNvPr id="17" name="TextBox 16">
            <a:extLst>
              <a:ext uri="{FF2B5EF4-FFF2-40B4-BE49-F238E27FC236}">
                <a16:creationId xmlns:a16="http://schemas.microsoft.com/office/drawing/2014/main" id="{C4F85AC0-1A5E-4D81-9EFD-2079EBA6816B}"/>
              </a:ext>
            </a:extLst>
          </p:cNvPr>
          <p:cNvSpPr txBox="1"/>
          <p:nvPr/>
        </p:nvSpPr>
        <p:spPr>
          <a:xfrm>
            <a:off x="10471393" y="3055079"/>
            <a:ext cx="1478152" cy="1200329"/>
          </a:xfrm>
          <a:prstGeom prst="rect">
            <a:avLst/>
          </a:prstGeom>
          <a:noFill/>
        </p:spPr>
        <p:txBody>
          <a:bodyPr wrap="square" rtlCol="0">
            <a:spAutoFit/>
          </a:bodyPr>
          <a:lstStyle/>
          <a:p>
            <a:r>
              <a:rPr lang="en-GB" dirty="0"/>
              <a:t>Incomplete data / technical error</a:t>
            </a:r>
          </a:p>
        </p:txBody>
      </p:sp>
      <p:sp>
        <p:nvSpPr>
          <p:cNvPr id="21" name="TextBox 20">
            <a:extLst>
              <a:ext uri="{FF2B5EF4-FFF2-40B4-BE49-F238E27FC236}">
                <a16:creationId xmlns:a16="http://schemas.microsoft.com/office/drawing/2014/main" id="{B2BBE910-02FE-4294-A8C1-94FCAC7BE3B5}"/>
              </a:ext>
            </a:extLst>
          </p:cNvPr>
          <p:cNvSpPr txBox="1"/>
          <p:nvPr/>
        </p:nvSpPr>
        <p:spPr>
          <a:xfrm>
            <a:off x="10443757" y="4637166"/>
            <a:ext cx="1448282" cy="369332"/>
          </a:xfrm>
          <a:prstGeom prst="rect">
            <a:avLst/>
          </a:prstGeom>
          <a:noFill/>
        </p:spPr>
        <p:txBody>
          <a:bodyPr wrap="none" rtlCol="0">
            <a:spAutoFit/>
          </a:bodyPr>
          <a:lstStyle/>
          <a:p>
            <a:r>
              <a:rPr lang="en-GB" dirty="0"/>
              <a:t>Crazy outliers</a:t>
            </a:r>
          </a:p>
        </p:txBody>
      </p:sp>
    </p:spTree>
    <p:extLst>
      <p:ext uri="{BB962C8B-B14F-4D97-AF65-F5344CB8AC3E}">
        <p14:creationId xmlns:p14="http://schemas.microsoft.com/office/powerpoint/2010/main" val="32787061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572B0-F418-40F7-A883-98E127C35F49}"/>
              </a:ext>
            </a:extLst>
          </p:cNvPr>
          <p:cNvSpPr>
            <a:spLocks noGrp="1"/>
          </p:cNvSpPr>
          <p:nvPr>
            <p:ph type="title"/>
          </p:nvPr>
        </p:nvSpPr>
        <p:spPr/>
        <p:txBody>
          <a:bodyPr/>
          <a:lstStyle/>
          <a:p>
            <a:r>
              <a:rPr lang="en-GB" dirty="0"/>
              <a:t>Writing up a power calc.</a:t>
            </a:r>
          </a:p>
        </p:txBody>
      </p:sp>
      <p:sp>
        <p:nvSpPr>
          <p:cNvPr id="4" name="Content Placeholder 3">
            <a:extLst>
              <a:ext uri="{FF2B5EF4-FFF2-40B4-BE49-F238E27FC236}">
                <a16:creationId xmlns:a16="http://schemas.microsoft.com/office/drawing/2014/main" id="{C27EC85A-7F50-474B-8A51-FC6CF7F2076A}"/>
              </a:ext>
            </a:extLst>
          </p:cNvPr>
          <p:cNvSpPr>
            <a:spLocks noGrp="1"/>
          </p:cNvSpPr>
          <p:nvPr>
            <p:ph sz="half" idx="1"/>
          </p:nvPr>
        </p:nvSpPr>
        <p:spPr>
          <a:xfrm>
            <a:off x="1004455" y="1927603"/>
            <a:ext cx="4835236" cy="4351338"/>
          </a:xfrm>
        </p:spPr>
        <p:txBody>
          <a:bodyPr>
            <a:normAutofit fontScale="77500" lnSpcReduction="20000"/>
          </a:bodyPr>
          <a:lstStyle/>
          <a:p>
            <a:r>
              <a:rPr lang="en-GB" dirty="0"/>
              <a:t>What was your objectives (comparison and outcome measure)</a:t>
            </a:r>
          </a:p>
          <a:p>
            <a:endParaRPr lang="en-GB" dirty="0"/>
          </a:p>
          <a:p>
            <a:r>
              <a:rPr lang="en-GB" dirty="0"/>
              <a:t>What were your inputs and why</a:t>
            </a:r>
          </a:p>
          <a:p>
            <a:endParaRPr lang="en-GB" dirty="0"/>
          </a:p>
          <a:p>
            <a:r>
              <a:rPr lang="en-GB" dirty="0"/>
              <a:t>What is your design/analysis plan</a:t>
            </a:r>
          </a:p>
          <a:p>
            <a:endParaRPr lang="en-GB" dirty="0"/>
          </a:p>
          <a:p>
            <a:r>
              <a:rPr lang="en-GB" dirty="0"/>
              <a:t>What is the power at your given sample size</a:t>
            </a:r>
          </a:p>
          <a:p>
            <a:endParaRPr lang="en-GB" dirty="0"/>
          </a:p>
          <a:p>
            <a:r>
              <a:rPr lang="en-GB" dirty="0"/>
              <a:t>What other assumptions have you made?</a:t>
            </a:r>
          </a:p>
        </p:txBody>
      </p:sp>
      <p:sp>
        <p:nvSpPr>
          <p:cNvPr id="5" name="Content Placeholder 4">
            <a:extLst>
              <a:ext uri="{FF2B5EF4-FFF2-40B4-BE49-F238E27FC236}">
                <a16:creationId xmlns:a16="http://schemas.microsoft.com/office/drawing/2014/main" id="{82E2F708-C6C8-42C4-8566-3D663D81CD43}"/>
              </a:ext>
            </a:extLst>
          </p:cNvPr>
          <p:cNvSpPr>
            <a:spLocks noGrp="1"/>
          </p:cNvSpPr>
          <p:nvPr>
            <p:ph sz="half" idx="2"/>
          </p:nvPr>
        </p:nvSpPr>
        <p:spPr>
          <a:xfrm>
            <a:off x="6255327" y="1191779"/>
            <a:ext cx="5486400" cy="5010151"/>
          </a:xfrm>
          <a:solidFill>
            <a:srgbClr val="FFFFCC">
              <a:alpha val="29020"/>
            </a:srgbClr>
          </a:solidFill>
          <a:ln>
            <a:solidFill>
              <a:schemeClr val="tx1"/>
            </a:solidFill>
          </a:ln>
        </p:spPr>
        <p:txBody>
          <a:bodyPr lIns="288000" tIns="216000" rIns="144000">
            <a:normAutofit fontScale="77500" lnSpcReduction="20000"/>
          </a:bodyPr>
          <a:lstStyle/>
          <a:p>
            <a:pPr marL="0" indent="0">
              <a:buNone/>
            </a:pPr>
            <a:r>
              <a:rPr lang="en-GB" dirty="0">
                <a:latin typeface="MV Boli" panose="02000500030200090000" pitchFamily="2" charset="0"/>
                <a:cs typeface="MV Boli" panose="02000500030200090000" pitchFamily="2" charset="0"/>
              </a:rPr>
              <a:t>	</a:t>
            </a:r>
          </a:p>
          <a:p>
            <a:pPr marL="0" indent="0">
              <a:buNone/>
            </a:pPr>
            <a:r>
              <a:rPr lang="en-GB" dirty="0">
                <a:latin typeface="MV Boli" panose="02000500030200090000" pitchFamily="2" charset="0"/>
                <a:cs typeface="MV Boli" panose="02000500030200090000" pitchFamily="2" charset="0"/>
              </a:rPr>
              <a:t>“Our primary aim is to compare glycaemic index between wild-type and mutant breads, using a parallel groups trial of healthy adults</a:t>
            </a:r>
          </a:p>
          <a:p>
            <a:pPr marL="0" indent="0">
              <a:buNone/>
            </a:pPr>
            <a:r>
              <a:rPr lang="en-GB" dirty="0">
                <a:latin typeface="MV Boli" panose="02000500030200090000" pitchFamily="2" charset="0"/>
                <a:cs typeface="MV Boli" panose="02000500030200090000" pitchFamily="2" charset="0"/>
              </a:rPr>
              <a:t>	Previous studies have consistently shown that GI has a standard deviation of 20units in similar populations (citations)</a:t>
            </a:r>
          </a:p>
          <a:p>
            <a:pPr marL="0" indent="0">
              <a:buNone/>
            </a:pPr>
            <a:r>
              <a:rPr lang="en-GB" dirty="0">
                <a:latin typeface="MV Boli" panose="02000500030200090000" pitchFamily="2" charset="0"/>
                <a:cs typeface="MV Boli" panose="02000500030200090000" pitchFamily="2" charset="0"/>
              </a:rPr>
              <a:t>	We consider 10 units to be the smallest meaningful difference in GI between breads (citations), and with 50 patients per group our study we will have 80% power to detect a difference of this size</a:t>
            </a:r>
          </a:p>
          <a:p>
            <a:pPr marL="0" indent="0">
              <a:buNone/>
            </a:pPr>
            <a:r>
              <a:rPr lang="en-GB" dirty="0">
                <a:latin typeface="MV Boli" panose="02000500030200090000" pitchFamily="2" charset="0"/>
                <a:cs typeface="MV Boli" panose="02000500030200090000" pitchFamily="2" charset="0"/>
              </a:rPr>
              <a:t>	We will recruit 60 patients per group to allow for drop-out”</a:t>
            </a:r>
          </a:p>
        </p:txBody>
      </p:sp>
    </p:spTree>
    <p:extLst>
      <p:ext uri="{BB962C8B-B14F-4D97-AF65-F5344CB8AC3E}">
        <p14:creationId xmlns:p14="http://schemas.microsoft.com/office/powerpoint/2010/main" val="34211157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D90F6-9E8B-5569-E276-B25A21871018}"/>
              </a:ext>
            </a:extLst>
          </p:cNvPr>
          <p:cNvSpPr>
            <a:spLocks noGrp="1"/>
          </p:cNvSpPr>
          <p:nvPr>
            <p:ph type="title"/>
          </p:nvPr>
        </p:nvSpPr>
        <p:spPr/>
        <p:txBody>
          <a:bodyPr/>
          <a:lstStyle/>
          <a:p>
            <a:r>
              <a:rPr lang="en-GB" dirty="0"/>
              <a:t>Experimental design </a:t>
            </a:r>
            <a:r>
              <a:rPr lang="en-GB" dirty="0" err="1"/>
              <a:t>assisstant</a:t>
            </a:r>
            <a:endParaRPr lang="en-GB" dirty="0"/>
          </a:p>
        </p:txBody>
      </p:sp>
      <p:sp>
        <p:nvSpPr>
          <p:cNvPr id="3" name="Content Placeholder 2">
            <a:extLst>
              <a:ext uri="{FF2B5EF4-FFF2-40B4-BE49-F238E27FC236}">
                <a16:creationId xmlns:a16="http://schemas.microsoft.com/office/drawing/2014/main" id="{9CCFCD4D-4B52-D26A-A82A-AD6C11F4DDA6}"/>
              </a:ext>
            </a:extLst>
          </p:cNvPr>
          <p:cNvSpPr>
            <a:spLocks noGrp="1"/>
          </p:cNvSpPr>
          <p:nvPr>
            <p:ph sz="half" idx="1"/>
          </p:nvPr>
        </p:nvSpPr>
        <p:spPr>
          <a:xfrm>
            <a:off x="838200" y="1825625"/>
            <a:ext cx="9829800" cy="4351338"/>
          </a:xfrm>
        </p:spPr>
        <p:txBody>
          <a:bodyPr/>
          <a:lstStyle/>
          <a:p>
            <a:endParaRPr lang="en-GB" dirty="0">
              <a:hlinkClick r:id="rId2"/>
            </a:endParaRPr>
          </a:p>
          <a:p>
            <a:r>
              <a:rPr lang="en-GB" dirty="0">
                <a:hlinkClick r:id="rId2"/>
              </a:rPr>
              <a:t>https://eda.nc3rs.org.uk/experimental-design-group</a:t>
            </a:r>
            <a:r>
              <a:rPr lang="en-GB" dirty="0"/>
              <a:t> </a:t>
            </a:r>
          </a:p>
        </p:txBody>
      </p:sp>
    </p:spTree>
    <p:extLst>
      <p:ext uri="{BB962C8B-B14F-4D97-AF65-F5344CB8AC3E}">
        <p14:creationId xmlns:p14="http://schemas.microsoft.com/office/powerpoint/2010/main" val="217587282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B89C91-5D24-FCF1-D296-75E183F8EDB9}"/>
              </a:ext>
            </a:extLst>
          </p:cNvPr>
          <p:cNvSpPr>
            <a:spLocks noGrp="1"/>
          </p:cNvSpPr>
          <p:nvPr>
            <p:ph type="title"/>
          </p:nvPr>
        </p:nvSpPr>
        <p:spPr/>
        <p:txBody>
          <a:bodyPr/>
          <a:lstStyle/>
          <a:p>
            <a:r>
              <a:rPr lang="en-GB" dirty="0"/>
              <a:t>What is a replicate?</a:t>
            </a:r>
          </a:p>
        </p:txBody>
      </p:sp>
      <p:sp>
        <p:nvSpPr>
          <p:cNvPr id="6" name="Text Placeholder 5">
            <a:extLst>
              <a:ext uri="{FF2B5EF4-FFF2-40B4-BE49-F238E27FC236}">
                <a16:creationId xmlns:a16="http://schemas.microsoft.com/office/drawing/2014/main" id="{1BD0A3DD-71FC-4A86-720B-A792FEAD612F}"/>
              </a:ext>
            </a:extLst>
          </p:cNvPr>
          <p:cNvSpPr>
            <a:spLocks noGrp="1"/>
          </p:cNvSpPr>
          <p:nvPr>
            <p:ph type="body" idx="1"/>
          </p:nvPr>
        </p:nvSpPr>
        <p:spPr/>
        <p:txBody>
          <a:bodyPr/>
          <a:lstStyle/>
          <a:p>
            <a:r>
              <a:rPr lang="en-GB" dirty="0"/>
              <a:t>Avoiding </a:t>
            </a:r>
            <a:r>
              <a:rPr lang="en-GB" dirty="0" err="1"/>
              <a:t>pseudoreplication</a:t>
            </a:r>
            <a:r>
              <a:rPr lang="en-GB" dirty="0"/>
              <a:t> – making use of matching</a:t>
            </a:r>
          </a:p>
        </p:txBody>
      </p:sp>
    </p:spTree>
    <p:extLst>
      <p:ext uri="{BB962C8B-B14F-4D97-AF65-F5344CB8AC3E}">
        <p14:creationId xmlns:p14="http://schemas.microsoft.com/office/powerpoint/2010/main" val="162872423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54D04-3C11-5CA2-3519-44CE660E9AA9}"/>
              </a:ext>
            </a:extLst>
          </p:cNvPr>
          <p:cNvSpPr>
            <a:spLocks noGrp="1"/>
          </p:cNvSpPr>
          <p:nvPr>
            <p:ph type="title"/>
          </p:nvPr>
        </p:nvSpPr>
        <p:spPr/>
        <p:txBody>
          <a:bodyPr/>
          <a:lstStyle/>
          <a:p>
            <a:r>
              <a:rPr lang="en-GB" dirty="0"/>
              <a:t>Biological replicates, technical replicates?</a:t>
            </a:r>
          </a:p>
        </p:txBody>
      </p:sp>
      <p:sp>
        <p:nvSpPr>
          <p:cNvPr id="3" name="Content Placeholder 2">
            <a:extLst>
              <a:ext uri="{FF2B5EF4-FFF2-40B4-BE49-F238E27FC236}">
                <a16:creationId xmlns:a16="http://schemas.microsoft.com/office/drawing/2014/main" id="{9D7B38FB-CBD2-411D-736A-91661BA43685}"/>
              </a:ext>
            </a:extLst>
          </p:cNvPr>
          <p:cNvSpPr>
            <a:spLocks noGrp="1"/>
          </p:cNvSpPr>
          <p:nvPr>
            <p:ph idx="1"/>
          </p:nvPr>
        </p:nvSpPr>
        <p:spPr/>
        <p:txBody>
          <a:bodyPr>
            <a:normAutofit fontScale="77500" lnSpcReduction="20000"/>
          </a:bodyPr>
          <a:lstStyle/>
          <a:p>
            <a:r>
              <a:rPr lang="en-GB" dirty="0"/>
              <a:t>Replication can occur at different levels of an experiment.</a:t>
            </a:r>
          </a:p>
          <a:p>
            <a:endParaRPr lang="en-GB" dirty="0"/>
          </a:p>
          <a:p>
            <a:r>
              <a:rPr lang="en-GB" dirty="0"/>
              <a:t>Consider a treatment to promote healing in mouse eyes.</a:t>
            </a:r>
          </a:p>
          <a:p>
            <a:r>
              <a:rPr lang="en-GB" dirty="0"/>
              <a:t>We create lesions on the mouse retina, then randomly assign a treatment to prevent scarring.  </a:t>
            </a:r>
          </a:p>
          <a:p>
            <a:r>
              <a:rPr lang="en-GB" dirty="0"/>
              <a:t>We create three lesions per eye, and use both eyes per mouse:</a:t>
            </a:r>
          </a:p>
          <a:p>
            <a:endParaRPr lang="en-GB" dirty="0"/>
          </a:p>
          <a:p>
            <a:r>
              <a:rPr lang="en-GB" dirty="0"/>
              <a:t>Five cages of mice</a:t>
            </a:r>
          </a:p>
          <a:p>
            <a:r>
              <a:rPr lang="en-GB" dirty="0"/>
              <a:t>Cage has four mice</a:t>
            </a:r>
          </a:p>
          <a:p>
            <a:r>
              <a:rPr lang="en-GB" dirty="0"/>
              <a:t>Mouse has two eyes</a:t>
            </a:r>
          </a:p>
          <a:p>
            <a:r>
              <a:rPr lang="en-GB" dirty="0"/>
              <a:t>Eye has three lesions</a:t>
            </a:r>
          </a:p>
          <a:p>
            <a:r>
              <a:rPr lang="en-GB" dirty="0"/>
              <a:t>Each lesion is measured several times</a:t>
            </a:r>
          </a:p>
        </p:txBody>
      </p:sp>
      <p:sp>
        <p:nvSpPr>
          <p:cNvPr id="5" name="TextBox 4">
            <a:extLst>
              <a:ext uri="{FF2B5EF4-FFF2-40B4-BE49-F238E27FC236}">
                <a16:creationId xmlns:a16="http://schemas.microsoft.com/office/drawing/2014/main" id="{ED887ED5-7887-3C22-67CB-BB78B816FAE4}"/>
              </a:ext>
            </a:extLst>
          </p:cNvPr>
          <p:cNvSpPr txBox="1"/>
          <p:nvPr/>
        </p:nvSpPr>
        <p:spPr>
          <a:xfrm>
            <a:off x="6401658" y="5091299"/>
            <a:ext cx="3207565" cy="369332"/>
          </a:xfrm>
          <a:prstGeom prst="rect">
            <a:avLst/>
          </a:prstGeom>
          <a:noFill/>
        </p:spPr>
        <p:txBody>
          <a:bodyPr wrap="square">
            <a:spAutoFit/>
          </a:bodyPr>
          <a:lstStyle/>
          <a:p>
            <a:r>
              <a:rPr lang="en-GB" dirty="0">
                <a:latin typeface="MV Boli" panose="02000500030200090000" pitchFamily="2" charset="0"/>
                <a:cs typeface="MV Boli" panose="02000500030200090000" pitchFamily="2" charset="0"/>
              </a:rPr>
              <a:t>What is the sample size?</a:t>
            </a:r>
          </a:p>
        </p:txBody>
      </p:sp>
      <p:sp>
        <p:nvSpPr>
          <p:cNvPr id="6" name="TextBox 5">
            <a:extLst>
              <a:ext uri="{FF2B5EF4-FFF2-40B4-BE49-F238E27FC236}">
                <a16:creationId xmlns:a16="http://schemas.microsoft.com/office/drawing/2014/main" id="{D5BABA41-80DB-5DF1-D32C-BF3617417202}"/>
              </a:ext>
            </a:extLst>
          </p:cNvPr>
          <p:cNvSpPr txBox="1"/>
          <p:nvPr/>
        </p:nvSpPr>
        <p:spPr>
          <a:xfrm>
            <a:off x="6096000" y="4374968"/>
            <a:ext cx="3513223" cy="369332"/>
          </a:xfrm>
          <a:prstGeom prst="rect">
            <a:avLst/>
          </a:prstGeom>
          <a:noFill/>
        </p:spPr>
        <p:txBody>
          <a:bodyPr wrap="square">
            <a:spAutoFit/>
          </a:bodyPr>
          <a:lstStyle/>
          <a:p>
            <a:r>
              <a:rPr lang="en-GB" dirty="0">
                <a:latin typeface="MV Boli" panose="02000500030200090000" pitchFamily="2" charset="0"/>
                <a:cs typeface="MV Boli" panose="02000500030200090000" pitchFamily="2" charset="0"/>
              </a:rPr>
              <a:t>What is the experimental unit</a:t>
            </a:r>
          </a:p>
        </p:txBody>
      </p:sp>
    </p:spTree>
    <p:extLst>
      <p:ext uri="{BB962C8B-B14F-4D97-AF65-F5344CB8AC3E}">
        <p14:creationId xmlns:p14="http://schemas.microsoft.com/office/powerpoint/2010/main" val="369317305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C7C29-7B51-40F2-9C8A-24717ECCBF5C}"/>
              </a:ext>
            </a:extLst>
          </p:cNvPr>
          <p:cNvSpPr>
            <a:spLocks noGrp="1"/>
          </p:cNvSpPr>
          <p:nvPr>
            <p:ph type="title"/>
          </p:nvPr>
        </p:nvSpPr>
        <p:spPr/>
        <p:txBody>
          <a:bodyPr>
            <a:normAutofit fontScale="90000"/>
          </a:bodyPr>
          <a:lstStyle/>
          <a:p>
            <a:r>
              <a:rPr lang="en-GB" dirty="0"/>
              <a:t>Complex error structure</a:t>
            </a:r>
            <a:br>
              <a:rPr lang="en-GB" dirty="0"/>
            </a:br>
            <a:r>
              <a:rPr lang="en-GB" dirty="0"/>
              <a:t>Repeated measures, pairing, clustering etc..</a:t>
            </a:r>
          </a:p>
        </p:txBody>
      </p:sp>
      <p:sp>
        <p:nvSpPr>
          <p:cNvPr id="3" name="Content Placeholder 2">
            <a:extLst>
              <a:ext uri="{FF2B5EF4-FFF2-40B4-BE49-F238E27FC236}">
                <a16:creationId xmlns:a16="http://schemas.microsoft.com/office/drawing/2014/main" id="{0FDB9E3A-C66A-40B3-9050-ADB6AB092B85}"/>
              </a:ext>
            </a:extLst>
          </p:cNvPr>
          <p:cNvSpPr>
            <a:spLocks noGrp="1"/>
          </p:cNvSpPr>
          <p:nvPr>
            <p:ph idx="1"/>
          </p:nvPr>
        </p:nvSpPr>
        <p:spPr/>
        <p:txBody>
          <a:bodyPr>
            <a:normAutofit fontScale="92500" lnSpcReduction="10000"/>
          </a:bodyPr>
          <a:lstStyle/>
          <a:p>
            <a:pPr marL="0" indent="0">
              <a:buNone/>
            </a:pPr>
            <a:r>
              <a:rPr lang="en-GB" dirty="0"/>
              <a:t>How and why does changing the error structure of an experiment change the nature of a sample size calculation?</a:t>
            </a:r>
          </a:p>
          <a:p>
            <a:pPr marL="0" indent="0">
              <a:buNone/>
            </a:pPr>
            <a:endParaRPr lang="en-GB" dirty="0"/>
          </a:p>
          <a:p>
            <a:r>
              <a:rPr lang="en-GB" dirty="0"/>
              <a:t>Error structure:  </a:t>
            </a:r>
          </a:p>
          <a:p>
            <a:pPr lvl="1"/>
            <a:r>
              <a:rPr lang="en-GB" dirty="0"/>
              <a:t>What is the source of the variation in your outcome?</a:t>
            </a:r>
          </a:p>
          <a:p>
            <a:pPr lvl="1"/>
            <a:r>
              <a:rPr lang="en-GB" dirty="0"/>
              <a:t>How is this distributed among the experimental units?</a:t>
            </a:r>
          </a:p>
          <a:p>
            <a:endParaRPr lang="en-GB" dirty="0"/>
          </a:p>
          <a:p>
            <a:r>
              <a:rPr lang="en-GB" dirty="0" err="1"/>
              <a:t>Eg</a:t>
            </a:r>
            <a:endParaRPr lang="en-GB" dirty="0"/>
          </a:p>
          <a:p>
            <a:pPr lvl="1"/>
            <a:r>
              <a:rPr lang="en-GB" dirty="0"/>
              <a:t>What factors affect a mouse microbiome?</a:t>
            </a:r>
          </a:p>
          <a:p>
            <a:pPr lvl="1"/>
            <a:r>
              <a:rPr lang="en-GB" dirty="0"/>
              <a:t>Which factors are specific to the animal, and which are shared with its litter mates, co-housed mice, etc..</a:t>
            </a:r>
          </a:p>
        </p:txBody>
      </p:sp>
    </p:spTree>
    <p:extLst>
      <p:ext uri="{BB962C8B-B14F-4D97-AF65-F5344CB8AC3E}">
        <p14:creationId xmlns:p14="http://schemas.microsoft.com/office/powerpoint/2010/main" val="292609052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46D44-B8BA-460C-4B94-717237034E04}"/>
              </a:ext>
            </a:extLst>
          </p:cNvPr>
          <p:cNvSpPr>
            <a:spLocks noGrp="1"/>
          </p:cNvSpPr>
          <p:nvPr>
            <p:ph type="title"/>
          </p:nvPr>
        </p:nvSpPr>
        <p:spPr/>
        <p:txBody>
          <a:bodyPr/>
          <a:lstStyle/>
          <a:p>
            <a:r>
              <a:rPr lang="en-GB" dirty="0"/>
              <a:t>Pseudo-replication</a:t>
            </a:r>
          </a:p>
        </p:txBody>
      </p:sp>
      <p:sp>
        <p:nvSpPr>
          <p:cNvPr id="3" name="Content Placeholder 2">
            <a:extLst>
              <a:ext uri="{FF2B5EF4-FFF2-40B4-BE49-F238E27FC236}">
                <a16:creationId xmlns:a16="http://schemas.microsoft.com/office/drawing/2014/main" id="{A3FC3DDA-C90F-EFBE-8FBD-EBA5F01F0349}"/>
              </a:ext>
            </a:extLst>
          </p:cNvPr>
          <p:cNvSpPr>
            <a:spLocks noGrp="1"/>
          </p:cNvSpPr>
          <p:nvPr>
            <p:ph idx="1"/>
          </p:nvPr>
        </p:nvSpPr>
        <p:spPr/>
        <p:txBody>
          <a:bodyPr>
            <a:normAutofit fontScale="92500" lnSpcReduction="20000"/>
          </a:bodyPr>
          <a:lstStyle/>
          <a:p>
            <a:r>
              <a:rPr lang="en-GB" dirty="0"/>
              <a:t>Misunderstanding the true sample size is a big problem in current bioscience research</a:t>
            </a:r>
          </a:p>
          <a:p>
            <a:endParaRPr lang="en-GB" dirty="0"/>
          </a:p>
          <a:p>
            <a:r>
              <a:rPr lang="en-GB" dirty="0"/>
              <a:t>Commonly seen in mouse experiments,  but can occur whenever we have repeated measured per experimental unit</a:t>
            </a:r>
          </a:p>
          <a:p>
            <a:endParaRPr lang="en-GB" dirty="0"/>
          </a:p>
          <a:p>
            <a:r>
              <a:rPr lang="en-GB" dirty="0"/>
              <a:t>Technical replicates</a:t>
            </a:r>
          </a:p>
          <a:p>
            <a:r>
              <a:rPr lang="en-GB" dirty="0"/>
              <a:t>Repeated measures (longitudinal data)</a:t>
            </a:r>
          </a:p>
          <a:p>
            <a:r>
              <a:rPr lang="en-GB" dirty="0"/>
              <a:t>Nested structure</a:t>
            </a:r>
          </a:p>
          <a:p>
            <a:endParaRPr lang="en-GB" dirty="0"/>
          </a:p>
          <a:p>
            <a:r>
              <a:rPr lang="en-GB" b="1" i="1" dirty="0"/>
              <a:t>Key issue:  errors are no longer independent</a:t>
            </a:r>
          </a:p>
        </p:txBody>
      </p:sp>
    </p:spTree>
    <p:extLst>
      <p:ext uri="{BB962C8B-B14F-4D97-AF65-F5344CB8AC3E}">
        <p14:creationId xmlns:p14="http://schemas.microsoft.com/office/powerpoint/2010/main" val="406141301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3A2B3-7EDD-66FB-EBDC-2D062B64574D}"/>
              </a:ext>
            </a:extLst>
          </p:cNvPr>
          <p:cNvSpPr>
            <a:spLocks noGrp="1"/>
          </p:cNvSpPr>
          <p:nvPr>
            <p:ph type="title"/>
          </p:nvPr>
        </p:nvSpPr>
        <p:spPr/>
        <p:txBody>
          <a:bodyPr/>
          <a:lstStyle/>
          <a:p>
            <a:r>
              <a:rPr lang="en-GB" dirty="0"/>
              <a:t>Unit of experiment</a:t>
            </a:r>
          </a:p>
        </p:txBody>
      </p:sp>
      <p:sp>
        <p:nvSpPr>
          <p:cNvPr id="3" name="Content Placeholder 2">
            <a:extLst>
              <a:ext uri="{FF2B5EF4-FFF2-40B4-BE49-F238E27FC236}">
                <a16:creationId xmlns:a16="http://schemas.microsoft.com/office/drawing/2014/main" id="{75101BA6-7D0B-FA36-1383-4FAE142C1526}"/>
              </a:ext>
            </a:extLst>
          </p:cNvPr>
          <p:cNvSpPr>
            <a:spLocks noGrp="1"/>
          </p:cNvSpPr>
          <p:nvPr>
            <p:ph idx="1"/>
          </p:nvPr>
        </p:nvSpPr>
        <p:spPr>
          <a:xfrm>
            <a:off x="838200" y="1846646"/>
            <a:ext cx="10515600" cy="4351338"/>
          </a:xfrm>
        </p:spPr>
        <p:txBody>
          <a:bodyPr/>
          <a:lstStyle/>
          <a:p>
            <a:pPr marL="0" indent="0">
              <a:buNone/>
            </a:pPr>
            <a:r>
              <a:rPr lang="en-GB" dirty="0"/>
              <a:t>Sample size is the number of the </a:t>
            </a:r>
            <a:r>
              <a:rPr lang="en-GB" i="1" dirty="0"/>
              <a:t>units of experiment</a:t>
            </a:r>
          </a:p>
          <a:p>
            <a:endParaRPr lang="en-GB" dirty="0"/>
          </a:p>
          <a:p>
            <a:pPr marL="0" indent="0">
              <a:buNone/>
            </a:pPr>
            <a:r>
              <a:rPr lang="en-GB" b="1" dirty="0"/>
              <a:t>Experimental studies</a:t>
            </a:r>
          </a:p>
          <a:p>
            <a:r>
              <a:rPr lang="en-GB" dirty="0"/>
              <a:t>The smallest unit to which a treatment can be individually </a:t>
            </a:r>
            <a:r>
              <a:rPr lang="en-GB" b="1" dirty="0"/>
              <a:t>allocated</a:t>
            </a:r>
          </a:p>
          <a:p>
            <a:endParaRPr lang="en-GB" b="1" dirty="0"/>
          </a:p>
          <a:p>
            <a:pPr marL="0" indent="0">
              <a:buNone/>
            </a:pPr>
            <a:r>
              <a:rPr lang="en-GB" b="1" dirty="0"/>
              <a:t>Observational studies</a:t>
            </a:r>
          </a:p>
          <a:p>
            <a:r>
              <a:rPr lang="en-GB" dirty="0"/>
              <a:t>The smallest unit that can be independently </a:t>
            </a:r>
            <a:r>
              <a:rPr lang="en-GB" b="1" dirty="0"/>
              <a:t>sampled</a:t>
            </a:r>
          </a:p>
        </p:txBody>
      </p:sp>
    </p:spTree>
    <p:extLst>
      <p:ext uri="{BB962C8B-B14F-4D97-AF65-F5344CB8AC3E}">
        <p14:creationId xmlns:p14="http://schemas.microsoft.com/office/powerpoint/2010/main" val="135451381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FFB65-51E6-1C32-2DD0-474A1F341AEF}"/>
              </a:ext>
            </a:extLst>
          </p:cNvPr>
          <p:cNvSpPr>
            <a:spLocks noGrp="1"/>
          </p:cNvSpPr>
          <p:nvPr>
            <p:ph type="title"/>
          </p:nvPr>
        </p:nvSpPr>
        <p:spPr/>
        <p:txBody>
          <a:bodyPr/>
          <a:lstStyle/>
          <a:p>
            <a:r>
              <a:rPr lang="en-GB"/>
              <a:t>Example: </a:t>
            </a:r>
            <a:r>
              <a:rPr lang="en-GB" b="1"/>
              <a:t>Ignore clustering at your peril!</a:t>
            </a:r>
          </a:p>
        </p:txBody>
      </p:sp>
      <p:sp>
        <p:nvSpPr>
          <p:cNvPr id="3" name="Content Placeholder 2">
            <a:extLst>
              <a:ext uri="{FF2B5EF4-FFF2-40B4-BE49-F238E27FC236}">
                <a16:creationId xmlns:a16="http://schemas.microsoft.com/office/drawing/2014/main" id="{0FD04B48-FFD9-16C4-B7CB-7B286C4C4D11}"/>
              </a:ext>
            </a:extLst>
          </p:cNvPr>
          <p:cNvSpPr>
            <a:spLocks noGrp="1"/>
          </p:cNvSpPr>
          <p:nvPr>
            <p:ph idx="1"/>
          </p:nvPr>
        </p:nvSpPr>
        <p:spPr>
          <a:xfrm>
            <a:off x="838200" y="1099226"/>
            <a:ext cx="10515600" cy="4756825"/>
          </a:xfrm>
        </p:spPr>
        <p:txBody>
          <a:bodyPr/>
          <a:lstStyle/>
          <a:p>
            <a:pPr marL="0" indent="0">
              <a:buNone/>
            </a:pPr>
            <a:r>
              <a:rPr lang="en-GB" dirty="0"/>
              <a:t>(Simulation closely following some real data)</a:t>
            </a:r>
          </a:p>
        </p:txBody>
      </p:sp>
      <p:pic>
        <p:nvPicPr>
          <p:cNvPr id="7" name="Picture 6">
            <a:extLst>
              <a:ext uri="{FF2B5EF4-FFF2-40B4-BE49-F238E27FC236}">
                <a16:creationId xmlns:a16="http://schemas.microsoft.com/office/drawing/2014/main" id="{8C05F44C-89A5-8E17-B2B1-23CCC1D74E2F}"/>
              </a:ext>
            </a:extLst>
          </p:cNvPr>
          <p:cNvPicPr>
            <a:picLocks noChangeAspect="1"/>
          </p:cNvPicPr>
          <p:nvPr/>
        </p:nvPicPr>
        <p:blipFill>
          <a:blip r:embed="rId2"/>
          <a:stretch>
            <a:fillRect/>
          </a:stretch>
        </p:blipFill>
        <p:spPr>
          <a:xfrm>
            <a:off x="1338398" y="1820495"/>
            <a:ext cx="2714286" cy="3314286"/>
          </a:xfrm>
          <a:prstGeom prst="rect">
            <a:avLst/>
          </a:prstGeom>
        </p:spPr>
      </p:pic>
      <p:pic>
        <p:nvPicPr>
          <p:cNvPr id="11" name="Picture 10">
            <a:extLst>
              <a:ext uri="{FF2B5EF4-FFF2-40B4-BE49-F238E27FC236}">
                <a16:creationId xmlns:a16="http://schemas.microsoft.com/office/drawing/2014/main" id="{36733D17-62C5-2B53-4470-61E18B7C4495}"/>
              </a:ext>
            </a:extLst>
          </p:cNvPr>
          <p:cNvPicPr>
            <a:picLocks noChangeAspect="1"/>
          </p:cNvPicPr>
          <p:nvPr/>
        </p:nvPicPr>
        <p:blipFill>
          <a:blip r:embed="rId3"/>
          <a:stretch>
            <a:fillRect/>
          </a:stretch>
        </p:blipFill>
        <p:spPr>
          <a:xfrm>
            <a:off x="6729791" y="1820495"/>
            <a:ext cx="4123809" cy="3628571"/>
          </a:xfrm>
          <a:prstGeom prst="rect">
            <a:avLst/>
          </a:prstGeom>
        </p:spPr>
      </p:pic>
      <p:sp>
        <p:nvSpPr>
          <p:cNvPr id="13" name="TextBox 12">
            <a:extLst>
              <a:ext uri="{FF2B5EF4-FFF2-40B4-BE49-F238E27FC236}">
                <a16:creationId xmlns:a16="http://schemas.microsoft.com/office/drawing/2014/main" id="{45440A0A-38C7-3FEB-3564-81F028E19382}"/>
              </a:ext>
            </a:extLst>
          </p:cNvPr>
          <p:cNvSpPr txBox="1"/>
          <p:nvPr/>
        </p:nvSpPr>
        <p:spPr>
          <a:xfrm>
            <a:off x="1892852" y="5356974"/>
            <a:ext cx="1974272"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a:ln>
                  <a:noFill/>
                </a:ln>
                <a:solidFill>
                  <a:prstClr val="black"/>
                </a:solidFill>
                <a:effectLst/>
                <a:uLnTx/>
                <a:uFillTx/>
                <a:latin typeface="Calibri" panose="020F0502020204030204"/>
                <a:ea typeface="+mn-ea"/>
                <a:cs typeface="+mn-cs"/>
              </a:rPr>
              <a:t>p-value = 0.02836</a:t>
            </a:r>
          </a:p>
        </p:txBody>
      </p:sp>
      <p:sp>
        <p:nvSpPr>
          <p:cNvPr id="15" name="TextBox 14">
            <a:extLst>
              <a:ext uri="{FF2B5EF4-FFF2-40B4-BE49-F238E27FC236}">
                <a16:creationId xmlns:a16="http://schemas.microsoft.com/office/drawing/2014/main" id="{7573278C-9AAC-6976-B802-5A9905AA1AAA}"/>
              </a:ext>
            </a:extLst>
          </p:cNvPr>
          <p:cNvSpPr txBox="1"/>
          <p:nvPr/>
        </p:nvSpPr>
        <p:spPr>
          <a:xfrm>
            <a:off x="7917374" y="5374081"/>
            <a:ext cx="1748641"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dirty="0">
                <a:ln>
                  <a:noFill/>
                </a:ln>
                <a:solidFill>
                  <a:prstClr val="black"/>
                </a:solidFill>
                <a:effectLst/>
                <a:uLnTx/>
                <a:uFillTx/>
                <a:latin typeface="Calibri" panose="020F0502020204030204"/>
                <a:ea typeface="+mn-ea"/>
                <a:cs typeface="+mn-cs"/>
              </a:rPr>
              <a:t>p-value = 0.438</a:t>
            </a:r>
          </a:p>
        </p:txBody>
      </p:sp>
      <p:sp>
        <p:nvSpPr>
          <p:cNvPr id="4" name="TextBox 3">
            <a:extLst>
              <a:ext uri="{FF2B5EF4-FFF2-40B4-BE49-F238E27FC236}">
                <a16:creationId xmlns:a16="http://schemas.microsoft.com/office/drawing/2014/main" id="{C38E69E5-B8E2-33A9-9C67-80E91648B220}"/>
              </a:ext>
            </a:extLst>
          </p:cNvPr>
          <p:cNvSpPr txBox="1"/>
          <p:nvPr/>
        </p:nvSpPr>
        <p:spPr>
          <a:xfrm>
            <a:off x="1892852" y="5622025"/>
            <a:ext cx="206907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a:ln>
                  <a:noFill/>
                </a:ln>
                <a:solidFill>
                  <a:prstClr val="black"/>
                </a:solidFill>
                <a:effectLst/>
                <a:uLnTx/>
                <a:uFillTx/>
                <a:latin typeface="Calibri" panose="020F0502020204030204"/>
                <a:ea typeface="+mn-ea"/>
                <a:cs typeface="+mn-cs"/>
              </a:rPr>
              <a:t>Significant effect?</a:t>
            </a:r>
          </a:p>
        </p:txBody>
      </p:sp>
      <p:sp>
        <p:nvSpPr>
          <p:cNvPr id="5" name="TextBox 4">
            <a:extLst>
              <a:ext uri="{FF2B5EF4-FFF2-40B4-BE49-F238E27FC236}">
                <a16:creationId xmlns:a16="http://schemas.microsoft.com/office/drawing/2014/main" id="{725279C0-79C7-5210-C59E-F3802E12CBF3}"/>
              </a:ext>
            </a:extLst>
          </p:cNvPr>
          <p:cNvSpPr txBox="1"/>
          <p:nvPr/>
        </p:nvSpPr>
        <p:spPr>
          <a:xfrm>
            <a:off x="7453569" y="5622025"/>
            <a:ext cx="2966654"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dirty="0">
                <a:ln>
                  <a:noFill/>
                </a:ln>
                <a:solidFill>
                  <a:prstClr val="black"/>
                </a:solidFill>
                <a:effectLst/>
                <a:uLnTx/>
                <a:uFillTx/>
                <a:latin typeface="Calibri" panose="020F0502020204030204"/>
                <a:ea typeface="+mn-ea"/>
                <a:cs typeface="+mn-cs"/>
              </a:rPr>
              <a:t>No evidence for an effect</a:t>
            </a:r>
          </a:p>
        </p:txBody>
      </p:sp>
      <p:sp>
        <p:nvSpPr>
          <p:cNvPr id="6" name="TextBox 5">
            <a:extLst>
              <a:ext uri="{FF2B5EF4-FFF2-40B4-BE49-F238E27FC236}">
                <a16:creationId xmlns:a16="http://schemas.microsoft.com/office/drawing/2014/main" id="{B9DC3F78-9B92-87FB-F0CB-35738EF9B69B}"/>
              </a:ext>
            </a:extLst>
          </p:cNvPr>
          <p:cNvSpPr txBox="1"/>
          <p:nvPr/>
        </p:nvSpPr>
        <p:spPr>
          <a:xfrm>
            <a:off x="1338398" y="6247768"/>
            <a:ext cx="6367539" cy="46166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400" b="1" i="0" u="none" strike="noStrike" kern="1200" cap="none" spc="0" normalizeH="0" baseline="0" noProof="0" dirty="0">
                <a:ln>
                  <a:noFill/>
                </a:ln>
                <a:solidFill>
                  <a:prstClr val="black"/>
                </a:solidFill>
                <a:effectLst/>
                <a:uLnTx/>
                <a:uFillTx/>
                <a:latin typeface="Calibri" panose="020F0502020204030204"/>
                <a:ea typeface="+mn-ea"/>
                <a:cs typeface="+mn-cs"/>
              </a:rPr>
              <a:t>What is the experimental unit, and why?</a:t>
            </a:r>
          </a:p>
        </p:txBody>
      </p:sp>
    </p:spTree>
    <p:extLst>
      <p:ext uri="{BB962C8B-B14F-4D97-AF65-F5344CB8AC3E}">
        <p14:creationId xmlns:p14="http://schemas.microsoft.com/office/powerpoint/2010/main" val="2817512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5" grpId="0"/>
      <p:bldP spid="6"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4ABF8-04A3-E7A0-5176-45DA5C157351}"/>
              </a:ext>
            </a:extLst>
          </p:cNvPr>
          <p:cNvSpPr>
            <a:spLocks noGrp="1"/>
          </p:cNvSpPr>
          <p:nvPr>
            <p:ph type="title"/>
          </p:nvPr>
        </p:nvSpPr>
        <p:spPr/>
        <p:txBody>
          <a:bodyPr/>
          <a:lstStyle/>
          <a:p>
            <a:r>
              <a:rPr lang="en-GB" dirty="0"/>
              <a:t>Why is this an issue?</a:t>
            </a:r>
          </a:p>
        </p:txBody>
      </p:sp>
      <p:sp>
        <p:nvSpPr>
          <p:cNvPr id="3" name="Content Placeholder 2">
            <a:extLst>
              <a:ext uri="{FF2B5EF4-FFF2-40B4-BE49-F238E27FC236}">
                <a16:creationId xmlns:a16="http://schemas.microsoft.com/office/drawing/2014/main" id="{4C187C5D-E991-0BC3-EDFD-88B0D9ABEC6E}"/>
              </a:ext>
            </a:extLst>
          </p:cNvPr>
          <p:cNvSpPr>
            <a:spLocks noGrp="1"/>
          </p:cNvSpPr>
          <p:nvPr>
            <p:ph idx="1"/>
          </p:nvPr>
        </p:nvSpPr>
        <p:spPr>
          <a:xfrm>
            <a:off x="838200" y="1597572"/>
            <a:ext cx="10515600" cy="4579391"/>
          </a:xfrm>
        </p:spPr>
        <p:txBody>
          <a:bodyPr>
            <a:normAutofit fontScale="77500" lnSpcReduction="20000"/>
          </a:bodyPr>
          <a:lstStyle/>
          <a:p>
            <a:pPr marL="0" indent="0">
              <a:buNone/>
            </a:pPr>
            <a:r>
              <a:rPr lang="en-GB" dirty="0"/>
              <a:t>Clustered observations provide less information than completely independent observations.</a:t>
            </a:r>
          </a:p>
          <a:p>
            <a:endParaRPr lang="en-GB" dirty="0"/>
          </a:p>
          <a:p>
            <a:pPr marL="0" indent="0">
              <a:buNone/>
            </a:pPr>
            <a:r>
              <a:rPr lang="en-GB" dirty="0"/>
              <a:t>Let’s work through this..</a:t>
            </a:r>
          </a:p>
          <a:p>
            <a:endParaRPr lang="en-GB" dirty="0"/>
          </a:p>
          <a:p>
            <a:r>
              <a:rPr lang="en-GB" dirty="0"/>
              <a:t>Consider a study to compare </a:t>
            </a:r>
            <a:r>
              <a:rPr lang="en-GB" b="1" dirty="0"/>
              <a:t>neural function </a:t>
            </a:r>
            <a:r>
              <a:rPr lang="en-GB" dirty="0"/>
              <a:t>between two groups of people (Rheumatoid arthritis vs controls) </a:t>
            </a:r>
          </a:p>
          <a:p>
            <a:r>
              <a:rPr lang="en-GB" dirty="0"/>
              <a:t>Measuring their retinal thickness.</a:t>
            </a:r>
          </a:p>
          <a:p>
            <a:endParaRPr lang="en-GB" dirty="0"/>
          </a:p>
          <a:p>
            <a:r>
              <a:rPr lang="en-GB" dirty="0"/>
              <a:t>How should we proceed?</a:t>
            </a:r>
          </a:p>
          <a:p>
            <a:pPr lvl="1"/>
            <a:r>
              <a:rPr lang="en-GB" dirty="0"/>
              <a:t>Measure one eye only?</a:t>
            </a:r>
          </a:p>
          <a:p>
            <a:pPr lvl="1"/>
            <a:r>
              <a:rPr lang="en-GB" dirty="0"/>
              <a:t>Both eyes?</a:t>
            </a:r>
          </a:p>
          <a:p>
            <a:pPr lvl="1"/>
            <a:r>
              <a:rPr lang="en-GB" dirty="0"/>
              <a:t>How should we analyse the data?</a:t>
            </a:r>
          </a:p>
          <a:p>
            <a:pPr lvl="1"/>
            <a:r>
              <a:rPr lang="en-GB" dirty="0"/>
              <a:t>How much more information do we get by measuring both eyes?</a:t>
            </a:r>
          </a:p>
        </p:txBody>
      </p:sp>
    </p:spTree>
    <p:extLst>
      <p:ext uri="{BB962C8B-B14F-4D97-AF65-F5344CB8AC3E}">
        <p14:creationId xmlns:p14="http://schemas.microsoft.com/office/powerpoint/2010/main" val="1252734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31476-B722-CB50-93C5-E10E8F870781}"/>
              </a:ext>
            </a:extLst>
          </p:cNvPr>
          <p:cNvSpPr>
            <a:spLocks noGrp="1"/>
          </p:cNvSpPr>
          <p:nvPr>
            <p:ph type="title"/>
          </p:nvPr>
        </p:nvSpPr>
        <p:spPr/>
        <p:txBody>
          <a:bodyPr/>
          <a:lstStyle/>
          <a:p>
            <a:r>
              <a:rPr lang="en-GB" dirty="0"/>
              <a:t>Exercise 2 discussion</a:t>
            </a:r>
          </a:p>
        </p:txBody>
      </p:sp>
      <p:sp>
        <p:nvSpPr>
          <p:cNvPr id="3" name="Content Placeholder 2">
            <a:extLst>
              <a:ext uri="{FF2B5EF4-FFF2-40B4-BE49-F238E27FC236}">
                <a16:creationId xmlns:a16="http://schemas.microsoft.com/office/drawing/2014/main" id="{3139CAC1-D837-1AF1-2738-F0925A759BD6}"/>
              </a:ext>
            </a:extLst>
          </p:cNvPr>
          <p:cNvSpPr>
            <a:spLocks noGrp="1"/>
          </p:cNvSpPr>
          <p:nvPr>
            <p:ph idx="1"/>
          </p:nvPr>
        </p:nvSpPr>
        <p:spPr>
          <a:xfrm>
            <a:off x="583676" y="1420272"/>
            <a:ext cx="10515600" cy="4351338"/>
          </a:xfrm>
        </p:spPr>
        <p:txBody>
          <a:bodyPr>
            <a:normAutofit fontScale="92500"/>
          </a:bodyPr>
          <a:lstStyle/>
          <a:p>
            <a:r>
              <a:rPr lang="en-GB" dirty="0"/>
              <a:t>Sample size by simulation.  The easiest(?) but maybe most effective way!</a:t>
            </a:r>
          </a:p>
          <a:p>
            <a:pPr lvl="1"/>
            <a:r>
              <a:rPr lang="en-GB" dirty="0"/>
              <a:t>Simulate some </a:t>
            </a:r>
            <a:r>
              <a:rPr lang="en-GB" i="1" dirty="0"/>
              <a:t>realistic </a:t>
            </a:r>
            <a:r>
              <a:rPr lang="en-GB" dirty="0"/>
              <a:t>data</a:t>
            </a:r>
          </a:p>
          <a:p>
            <a:pPr lvl="1"/>
            <a:r>
              <a:rPr lang="en-GB" dirty="0"/>
              <a:t>Conduct your planned analysis</a:t>
            </a:r>
          </a:p>
          <a:p>
            <a:pPr lvl="1"/>
            <a:r>
              <a:rPr lang="en-GB" dirty="0"/>
              <a:t>Is your answer precise enough??</a:t>
            </a:r>
          </a:p>
          <a:p>
            <a:pPr lvl="1"/>
            <a:endParaRPr lang="en-GB" dirty="0"/>
          </a:p>
          <a:p>
            <a:r>
              <a:rPr lang="en-GB" dirty="0"/>
              <a:t>What did we need to know?</a:t>
            </a:r>
          </a:p>
          <a:p>
            <a:pPr lvl="1"/>
            <a:r>
              <a:rPr lang="en-GB" dirty="0"/>
              <a:t>What exactly is our research question and our purpose</a:t>
            </a:r>
          </a:p>
          <a:p>
            <a:pPr lvl="1"/>
            <a:r>
              <a:rPr lang="en-GB" dirty="0"/>
              <a:t>What analysis will we do?</a:t>
            </a:r>
          </a:p>
          <a:p>
            <a:pPr lvl="1"/>
            <a:r>
              <a:rPr lang="en-GB" dirty="0"/>
              <a:t>What does ‘realistic’ data look like</a:t>
            </a:r>
          </a:p>
          <a:p>
            <a:pPr lvl="1"/>
            <a:endParaRPr lang="en-GB" dirty="0"/>
          </a:p>
          <a:p>
            <a:r>
              <a:rPr lang="en-GB" dirty="0"/>
              <a:t>This is not an exact science</a:t>
            </a:r>
          </a:p>
          <a:p>
            <a:pPr lvl="1"/>
            <a:endParaRPr lang="en-GB" dirty="0"/>
          </a:p>
        </p:txBody>
      </p:sp>
    </p:spTree>
    <p:extLst>
      <p:ext uri="{BB962C8B-B14F-4D97-AF65-F5344CB8AC3E}">
        <p14:creationId xmlns:p14="http://schemas.microsoft.com/office/powerpoint/2010/main" val="159105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311F2D26-345F-4106-A3CA-91DA912458C3}"/>
              </a:ext>
            </a:extLst>
          </p:cNvPr>
          <p:cNvSpPr>
            <a:spLocks noGrp="1"/>
          </p:cNvSpPr>
          <p:nvPr>
            <p:ph type="subTitle" idx="1"/>
          </p:nvPr>
        </p:nvSpPr>
        <p:spPr>
          <a:xfrm>
            <a:off x="1524000" y="1996967"/>
            <a:ext cx="9144000" cy="3992670"/>
          </a:xfrm>
        </p:spPr>
        <p:txBody>
          <a:bodyPr>
            <a:normAutofit/>
          </a:bodyPr>
          <a:lstStyle/>
          <a:p>
            <a:r>
              <a:rPr lang="en-GB" sz="4000" dirty="0"/>
              <a:t>Power and sample size for</a:t>
            </a:r>
          </a:p>
          <a:p>
            <a:r>
              <a:rPr lang="en-GB" sz="4000" b="1" dirty="0"/>
              <a:t>multiple endpoints, </a:t>
            </a:r>
            <a:endParaRPr lang="en-GB" sz="4000" dirty="0"/>
          </a:p>
          <a:p>
            <a:r>
              <a:rPr lang="en-GB" sz="4000" b="1" dirty="0"/>
              <a:t>‘omics studies,</a:t>
            </a:r>
          </a:p>
          <a:p>
            <a:r>
              <a:rPr lang="en-GB" sz="4000" b="1" dirty="0"/>
              <a:t>more complex analyses</a:t>
            </a:r>
          </a:p>
        </p:txBody>
      </p:sp>
    </p:spTree>
    <p:extLst>
      <p:ext uri="{BB962C8B-B14F-4D97-AF65-F5344CB8AC3E}">
        <p14:creationId xmlns:p14="http://schemas.microsoft.com/office/powerpoint/2010/main" val="399571179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AF410-4104-4508-986E-6FF5A6FEFE07}"/>
              </a:ext>
            </a:extLst>
          </p:cNvPr>
          <p:cNvSpPr>
            <a:spLocks noGrp="1"/>
          </p:cNvSpPr>
          <p:nvPr>
            <p:ph type="title"/>
          </p:nvPr>
        </p:nvSpPr>
        <p:spPr/>
        <p:txBody>
          <a:bodyPr/>
          <a:lstStyle/>
          <a:p>
            <a:r>
              <a:rPr lang="en-GB" dirty="0"/>
              <a:t>Multiplicity</a:t>
            </a:r>
          </a:p>
        </p:txBody>
      </p:sp>
      <p:sp>
        <p:nvSpPr>
          <p:cNvPr id="3" name="Content Placeholder 2">
            <a:extLst>
              <a:ext uri="{FF2B5EF4-FFF2-40B4-BE49-F238E27FC236}">
                <a16:creationId xmlns:a16="http://schemas.microsoft.com/office/drawing/2014/main" id="{633B35C2-01D1-4AC8-9C17-B7A3882D1D1E}"/>
              </a:ext>
            </a:extLst>
          </p:cNvPr>
          <p:cNvSpPr>
            <a:spLocks noGrp="1"/>
          </p:cNvSpPr>
          <p:nvPr>
            <p:ph idx="1"/>
          </p:nvPr>
        </p:nvSpPr>
        <p:spPr/>
        <p:txBody>
          <a:bodyPr>
            <a:normAutofit lnSpcReduction="10000"/>
          </a:bodyPr>
          <a:lstStyle/>
          <a:p>
            <a:pPr marL="0" indent="0">
              <a:buNone/>
            </a:pPr>
            <a:r>
              <a:rPr lang="en-GB" dirty="0"/>
              <a:t>As the number of outcomes goes up……</a:t>
            </a:r>
          </a:p>
          <a:p>
            <a:pPr marL="0" indent="0">
              <a:buNone/>
            </a:pPr>
            <a:endParaRPr lang="en-GB" dirty="0"/>
          </a:p>
          <a:p>
            <a:pPr marL="0" indent="0">
              <a:buNone/>
            </a:pPr>
            <a:r>
              <a:rPr lang="en-GB" dirty="0"/>
              <a:t>…..so does the number of tests…..</a:t>
            </a:r>
          </a:p>
          <a:p>
            <a:endParaRPr lang="en-GB" dirty="0"/>
          </a:p>
          <a:p>
            <a:pPr marL="0" indent="0">
              <a:buNone/>
            </a:pPr>
            <a:r>
              <a:rPr lang="en-GB" dirty="0"/>
              <a:t>…..the chance of false positives goes up…….</a:t>
            </a:r>
          </a:p>
          <a:p>
            <a:endParaRPr lang="en-GB" dirty="0"/>
          </a:p>
          <a:p>
            <a:pPr marL="0" indent="0">
              <a:buNone/>
            </a:pPr>
            <a:r>
              <a:rPr lang="en-GB" dirty="0"/>
              <a:t>…..we (should) correct by using stricter p-values for each test…….</a:t>
            </a:r>
          </a:p>
          <a:p>
            <a:endParaRPr lang="en-GB" dirty="0"/>
          </a:p>
          <a:p>
            <a:pPr marL="0" indent="0">
              <a:buNone/>
            </a:pPr>
            <a:r>
              <a:rPr lang="en-GB" dirty="0"/>
              <a:t>……stricter p-values means lower power for each comparison.</a:t>
            </a:r>
          </a:p>
        </p:txBody>
      </p:sp>
      <p:sp>
        <p:nvSpPr>
          <p:cNvPr id="4" name="Rectangle 3">
            <a:extLst>
              <a:ext uri="{FF2B5EF4-FFF2-40B4-BE49-F238E27FC236}">
                <a16:creationId xmlns:a16="http://schemas.microsoft.com/office/drawing/2014/main" id="{1E6E476C-3E68-41B1-94C4-3CA0618A663A}"/>
              </a:ext>
            </a:extLst>
          </p:cNvPr>
          <p:cNvSpPr/>
          <p:nvPr/>
        </p:nvSpPr>
        <p:spPr>
          <a:xfrm>
            <a:off x="7424056" y="499723"/>
            <a:ext cx="2492829" cy="1639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latin typeface="MV Boli" panose="02000500030200090000" pitchFamily="2" charset="0"/>
                <a:cs typeface="MV Boli" panose="02000500030200090000" pitchFamily="2" charset="0"/>
              </a:rPr>
              <a:t>Family wide error rate control:</a:t>
            </a:r>
          </a:p>
          <a:p>
            <a:pPr algn="ctr"/>
            <a:r>
              <a:rPr lang="en-GB" dirty="0">
                <a:latin typeface="MV Boli" panose="02000500030200090000" pitchFamily="2" charset="0"/>
                <a:cs typeface="MV Boli" panose="02000500030200090000" pitchFamily="2" charset="0"/>
              </a:rPr>
              <a:t>Bonferroni, Holm, </a:t>
            </a:r>
            <a:br>
              <a:rPr lang="en-GB" dirty="0">
                <a:latin typeface="MV Boli" panose="02000500030200090000" pitchFamily="2" charset="0"/>
                <a:cs typeface="MV Boli" panose="02000500030200090000" pitchFamily="2" charset="0"/>
              </a:rPr>
            </a:br>
            <a:r>
              <a:rPr lang="en-GB" dirty="0">
                <a:latin typeface="MV Boli" panose="02000500030200090000" pitchFamily="2" charset="0"/>
                <a:cs typeface="MV Boli" panose="02000500030200090000" pitchFamily="2" charset="0"/>
              </a:rPr>
              <a:t>et al</a:t>
            </a:r>
          </a:p>
        </p:txBody>
      </p:sp>
      <p:sp>
        <p:nvSpPr>
          <p:cNvPr id="5" name="Rectangle 4">
            <a:extLst>
              <a:ext uri="{FF2B5EF4-FFF2-40B4-BE49-F238E27FC236}">
                <a16:creationId xmlns:a16="http://schemas.microsoft.com/office/drawing/2014/main" id="{576F3F44-AE04-400D-A514-AC5BAEE1B941}"/>
              </a:ext>
            </a:extLst>
          </p:cNvPr>
          <p:cNvSpPr/>
          <p:nvPr/>
        </p:nvSpPr>
        <p:spPr>
          <a:xfrm>
            <a:off x="9176656" y="2452461"/>
            <a:ext cx="2492830" cy="163932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GB" sz="2000" b="1" dirty="0">
                <a:latin typeface="MV Boli" panose="02000500030200090000" pitchFamily="2" charset="0"/>
                <a:cs typeface="MV Boli" panose="02000500030200090000" pitchFamily="2" charset="0"/>
              </a:rPr>
              <a:t>False discovery rate control </a:t>
            </a:r>
          </a:p>
          <a:p>
            <a:pPr algn="ctr"/>
            <a:r>
              <a:rPr lang="en-GB" sz="2000" dirty="0" err="1">
                <a:latin typeface="MV Boli" panose="02000500030200090000" pitchFamily="2" charset="0"/>
                <a:cs typeface="MV Boli" panose="02000500030200090000" pitchFamily="2" charset="0"/>
              </a:rPr>
              <a:t>Benjamini</a:t>
            </a:r>
            <a:r>
              <a:rPr lang="en-GB" sz="2000" dirty="0">
                <a:latin typeface="MV Boli" panose="02000500030200090000" pitchFamily="2" charset="0"/>
                <a:cs typeface="MV Boli" panose="02000500030200090000" pitchFamily="2" charset="0"/>
              </a:rPr>
              <a:t> and Hochberg et al</a:t>
            </a:r>
          </a:p>
        </p:txBody>
      </p:sp>
      <p:cxnSp>
        <p:nvCxnSpPr>
          <p:cNvPr id="7" name="Straight Arrow Connector 6">
            <a:extLst>
              <a:ext uri="{FF2B5EF4-FFF2-40B4-BE49-F238E27FC236}">
                <a16:creationId xmlns:a16="http://schemas.microsoft.com/office/drawing/2014/main" id="{5808DAB1-E216-462E-B3C5-6017C74A4D82}"/>
              </a:ext>
            </a:extLst>
          </p:cNvPr>
          <p:cNvCxnSpPr>
            <a:cxnSpLocks/>
          </p:cNvCxnSpPr>
          <p:nvPr/>
        </p:nvCxnSpPr>
        <p:spPr>
          <a:xfrm flipV="1">
            <a:off x="7850909" y="2275114"/>
            <a:ext cx="672605" cy="2361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E361BACB-090A-4C47-9C46-4223323614FB}"/>
              </a:ext>
            </a:extLst>
          </p:cNvPr>
          <p:cNvCxnSpPr>
            <a:cxnSpLocks/>
          </p:cNvCxnSpPr>
          <p:nvPr/>
        </p:nvCxnSpPr>
        <p:spPr>
          <a:xfrm flipV="1">
            <a:off x="7850909" y="3429000"/>
            <a:ext cx="1151575" cy="12076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626487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69A65-8EEB-4B29-BCB5-632DC4006FC4}"/>
              </a:ext>
            </a:extLst>
          </p:cNvPr>
          <p:cNvSpPr>
            <a:spLocks noGrp="1"/>
          </p:cNvSpPr>
          <p:nvPr>
            <p:ph type="title"/>
          </p:nvPr>
        </p:nvSpPr>
        <p:spPr/>
        <p:txBody>
          <a:bodyPr>
            <a:normAutofit fontScale="90000"/>
          </a:bodyPr>
          <a:lstStyle/>
          <a:p>
            <a:r>
              <a:rPr lang="en-GB" dirty="0"/>
              <a:t>How does sample size change with number of outcomes?</a:t>
            </a:r>
          </a:p>
        </p:txBody>
      </p:sp>
      <p:sp>
        <p:nvSpPr>
          <p:cNvPr id="3" name="Content Placeholder 2">
            <a:extLst>
              <a:ext uri="{FF2B5EF4-FFF2-40B4-BE49-F238E27FC236}">
                <a16:creationId xmlns:a16="http://schemas.microsoft.com/office/drawing/2014/main" id="{7D5169DA-BF93-4427-8001-E689F8305BA6}"/>
              </a:ext>
            </a:extLst>
          </p:cNvPr>
          <p:cNvSpPr>
            <a:spLocks noGrp="1"/>
          </p:cNvSpPr>
          <p:nvPr>
            <p:ph idx="1"/>
          </p:nvPr>
        </p:nvSpPr>
        <p:spPr/>
        <p:txBody>
          <a:bodyPr/>
          <a:lstStyle/>
          <a:p>
            <a:pPr marL="0" indent="0">
              <a:buNone/>
            </a:pPr>
            <a:r>
              <a:rPr lang="en-GB" b="1" dirty="0"/>
              <a:t>If Bonferroni correction:</a:t>
            </a:r>
            <a:r>
              <a:rPr lang="en-GB" dirty="0"/>
              <a:t>  For N outcomes, critical p divided by N:</a:t>
            </a:r>
          </a:p>
          <a:p>
            <a:r>
              <a:rPr lang="en-GB" dirty="0"/>
              <a:t>(we can easily change </a:t>
            </a:r>
            <a:r>
              <a:rPr lang="en-GB" dirty="0" err="1">
                <a:latin typeface="Consolas" panose="020B0609020204030204" pitchFamily="49" charset="0"/>
              </a:rPr>
              <a:t>sig.level</a:t>
            </a:r>
            <a:r>
              <a:rPr lang="en-GB" dirty="0">
                <a:latin typeface="Consolas" panose="020B0609020204030204" pitchFamily="49" charset="0"/>
              </a:rPr>
              <a:t> </a:t>
            </a:r>
            <a:r>
              <a:rPr lang="en-GB" dirty="0"/>
              <a:t>in </a:t>
            </a:r>
            <a:r>
              <a:rPr lang="en-GB" dirty="0" err="1">
                <a:latin typeface="Consolas" panose="020B0609020204030204" pitchFamily="49" charset="0"/>
              </a:rPr>
              <a:t>pwr.t.test</a:t>
            </a:r>
            <a:r>
              <a:rPr lang="en-GB" dirty="0">
                <a:latin typeface="Consolas" panose="020B0609020204030204" pitchFamily="49" charset="0"/>
              </a:rPr>
              <a:t>()</a:t>
            </a:r>
            <a:r>
              <a:rPr lang="en-GB" dirty="0"/>
              <a:t> to find out)</a:t>
            </a:r>
          </a:p>
          <a:p>
            <a:r>
              <a:rPr lang="en-GB" dirty="0"/>
              <a:t>For example, if we need N=60 for one outcome…</a:t>
            </a:r>
          </a:p>
          <a:p>
            <a:endParaRPr lang="en-GB" dirty="0"/>
          </a:p>
        </p:txBody>
      </p:sp>
      <p:pic>
        <p:nvPicPr>
          <p:cNvPr id="5" name="Picture 4">
            <a:extLst>
              <a:ext uri="{FF2B5EF4-FFF2-40B4-BE49-F238E27FC236}">
                <a16:creationId xmlns:a16="http://schemas.microsoft.com/office/drawing/2014/main" id="{5EBE4C02-128C-4752-9415-BEC479EACA63}"/>
              </a:ext>
            </a:extLst>
          </p:cNvPr>
          <p:cNvPicPr>
            <a:picLocks noChangeAspect="1"/>
          </p:cNvPicPr>
          <p:nvPr/>
        </p:nvPicPr>
        <p:blipFill>
          <a:blip r:embed="rId2"/>
          <a:stretch>
            <a:fillRect/>
          </a:stretch>
        </p:blipFill>
        <p:spPr>
          <a:xfrm>
            <a:off x="1129615" y="3429000"/>
            <a:ext cx="5182093" cy="3124339"/>
          </a:xfrm>
          <a:prstGeom prst="rect">
            <a:avLst/>
          </a:prstGeom>
        </p:spPr>
      </p:pic>
    </p:spTree>
    <p:extLst>
      <p:ext uri="{BB962C8B-B14F-4D97-AF65-F5344CB8AC3E}">
        <p14:creationId xmlns:p14="http://schemas.microsoft.com/office/powerpoint/2010/main" val="108645066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70636-46BC-49F1-A2F4-F1BACC526D43}"/>
              </a:ext>
            </a:extLst>
          </p:cNvPr>
          <p:cNvSpPr>
            <a:spLocks noGrp="1"/>
          </p:cNvSpPr>
          <p:nvPr>
            <p:ph type="title"/>
          </p:nvPr>
        </p:nvSpPr>
        <p:spPr/>
        <p:txBody>
          <a:bodyPr/>
          <a:lstStyle/>
          <a:p>
            <a:r>
              <a:rPr lang="en-GB" dirty="0"/>
              <a:t>‘Omics studies</a:t>
            </a:r>
          </a:p>
        </p:txBody>
      </p:sp>
      <p:sp>
        <p:nvSpPr>
          <p:cNvPr id="3" name="Content Placeholder 2">
            <a:extLst>
              <a:ext uri="{FF2B5EF4-FFF2-40B4-BE49-F238E27FC236}">
                <a16:creationId xmlns:a16="http://schemas.microsoft.com/office/drawing/2014/main" id="{CB4B6E06-FD36-4F51-96A5-F7549ADEF68F}"/>
              </a:ext>
            </a:extLst>
          </p:cNvPr>
          <p:cNvSpPr>
            <a:spLocks noGrp="1"/>
          </p:cNvSpPr>
          <p:nvPr>
            <p:ph idx="1"/>
          </p:nvPr>
        </p:nvSpPr>
        <p:spPr>
          <a:xfrm>
            <a:off x="838200" y="1835785"/>
            <a:ext cx="10515600" cy="4667250"/>
          </a:xfrm>
        </p:spPr>
        <p:txBody>
          <a:bodyPr>
            <a:normAutofit/>
          </a:bodyPr>
          <a:lstStyle/>
          <a:p>
            <a:r>
              <a:rPr lang="en-GB" dirty="0"/>
              <a:t>Characterised by:</a:t>
            </a:r>
          </a:p>
          <a:p>
            <a:pPr lvl="1"/>
            <a:endParaRPr lang="en-GB" dirty="0">
              <a:latin typeface="MV Boli" panose="02000500030200090000" pitchFamily="2" charset="0"/>
              <a:cs typeface="MV Boli" panose="02000500030200090000" pitchFamily="2" charset="0"/>
            </a:endParaRPr>
          </a:p>
          <a:p>
            <a:pPr lvl="1"/>
            <a:r>
              <a:rPr lang="en-GB" dirty="0">
                <a:latin typeface="MV Boli" panose="02000500030200090000" pitchFamily="2" charset="0"/>
                <a:cs typeface="MV Boli" panose="02000500030200090000" pitchFamily="2" charset="0"/>
              </a:rPr>
              <a:t>Many (hundreds/thousands) of possible outcomes/predictors</a:t>
            </a:r>
          </a:p>
          <a:p>
            <a:pPr lvl="1"/>
            <a:r>
              <a:rPr lang="en-GB" dirty="0">
                <a:latin typeface="MV Boli" panose="02000500030200090000" pitchFamily="2" charset="0"/>
                <a:cs typeface="MV Boli" panose="02000500030200090000" pitchFamily="2" charset="0"/>
              </a:rPr>
              <a:t>Each considered equally</a:t>
            </a:r>
          </a:p>
          <a:p>
            <a:pPr lvl="1"/>
            <a:r>
              <a:rPr lang="en-GB" dirty="0">
                <a:latin typeface="MV Boli" panose="02000500030200090000" pitchFamily="2" charset="0"/>
                <a:cs typeface="MV Boli" panose="02000500030200090000" pitchFamily="2" charset="0"/>
              </a:rPr>
              <a:t>Hence many hypotheses being tested</a:t>
            </a:r>
          </a:p>
          <a:p>
            <a:pPr lvl="1"/>
            <a:r>
              <a:rPr lang="en-GB" dirty="0">
                <a:latin typeface="MV Boli" panose="02000500030200090000" pitchFamily="2" charset="0"/>
                <a:cs typeface="MV Boli" panose="02000500030200090000" pitchFamily="2" charset="0"/>
              </a:rPr>
              <a:t>FDR or very low critical p-values to make discoveries</a:t>
            </a:r>
          </a:p>
          <a:p>
            <a:pPr lvl="1"/>
            <a:r>
              <a:rPr lang="en-GB" dirty="0">
                <a:latin typeface="MV Boli" panose="02000500030200090000" pitchFamily="2" charset="0"/>
                <a:cs typeface="MV Boli" panose="02000500030200090000" pitchFamily="2" charset="0"/>
              </a:rPr>
              <a:t>Possibly multivariate analysis (</a:t>
            </a:r>
            <a:r>
              <a:rPr lang="en-GB" dirty="0" err="1">
                <a:latin typeface="MV Boli" panose="02000500030200090000" pitchFamily="2" charset="0"/>
                <a:cs typeface="MV Boli" panose="02000500030200090000" pitchFamily="2" charset="0"/>
              </a:rPr>
              <a:t>eg</a:t>
            </a:r>
            <a:r>
              <a:rPr lang="en-GB" dirty="0">
                <a:latin typeface="MV Boli" panose="02000500030200090000" pitchFamily="2" charset="0"/>
                <a:cs typeface="MV Boli" panose="02000500030200090000" pitchFamily="2" charset="0"/>
              </a:rPr>
              <a:t> PCA) for dimension reduction</a:t>
            </a:r>
          </a:p>
          <a:p>
            <a:pPr lvl="1"/>
            <a:endParaRPr lang="en-GB" dirty="0">
              <a:latin typeface="MV Boli" panose="02000500030200090000" pitchFamily="2" charset="0"/>
              <a:cs typeface="MV Boli" panose="02000500030200090000" pitchFamily="2" charset="0"/>
            </a:endParaRPr>
          </a:p>
          <a:p>
            <a:pPr lvl="1"/>
            <a:r>
              <a:rPr lang="en-GB" dirty="0">
                <a:latin typeface="MV Boli" panose="02000500030200090000" pitchFamily="2" charset="0"/>
                <a:cs typeface="MV Boli" panose="02000500030200090000" pitchFamily="2" charset="0"/>
              </a:rPr>
              <a:t>Difficult to set an ‘important’ effect size to detect…</a:t>
            </a:r>
          </a:p>
        </p:txBody>
      </p:sp>
    </p:spTree>
    <p:extLst>
      <p:ext uri="{BB962C8B-B14F-4D97-AF65-F5344CB8AC3E}">
        <p14:creationId xmlns:p14="http://schemas.microsoft.com/office/powerpoint/2010/main" val="245292646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396C8-8C7A-48AD-B06D-721C4155F438}"/>
              </a:ext>
            </a:extLst>
          </p:cNvPr>
          <p:cNvSpPr>
            <a:spLocks noGrp="1"/>
          </p:cNvSpPr>
          <p:nvPr>
            <p:ph type="title"/>
          </p:nvPr>
        </p:nvSpPr>
        <p:spPr/>
        <p:txBody>
          <a:bodyPr/>
          <a:lstStyle/>
          <a:p>
            <a:r>
              <a:rPr lang="en-GB" dirty="0"/>
              <a:t>False discovery rate and q-value</a:t>
            </a:r>
          </a:p>
        </p:txBody>
      </p:sp>
      <p:sp>
        <p:nvSpPr>
          <p:cNvPr id="3" name="Content Placeholder 2">
            <a:extLst>
              <a:ext uri="{FF2B5EF4-FFF2-40B4-BE49-F238E27FC236}">
                <a16:creationId xmlns:a16="http://schemas.microsoft.com/office/drawing/2014/main" id="{A0B9AEB2-9DF6-4650-9F72-CA94DF2D761E}"/>
              </a:ext>
            </a:extLst>
          </p:cNvPr>
          <p:cNvSpPr>
            <a:spLocks noGrp="1"/>
          </p:cNvSpPr>
          <p:nvPr>
            <p:ph idx="1"/>
          </p:nvPr>
        </p:nvSpPr>
        <p:spPr/>
        <p:txBody>
          <a:bodyPr>
            <a:normAutofit/>
          </a:bodyPr>
          <a:lstStyle/>
          <a:p>
            <a:pPr marL="0" indent="0">
              <a:buNone/>
            </a:pPr>
            <a:endParaRPr lang="en-GB" sz="2400" dirty="0"/>
          </a:p>
          <a:p>
            <a:pPr marL="0" indent="0">
              <a:buNone/>
            </a:pPr>
            <a:r>
              <a:rPr lang="en-GB" sz="2400" dirty="0">
                <a:latin typeface="MV Boli" panose="02000500030200090000" pitchFamily="2" charset="0"/>
                <a:cs typeface="MV Boli" panose="02000500030200090000" pitchFamily="2" charset="0"/>
              </a:rPr>
              <a:t>“…we reported features identified as significant at q&lt;0.05 (</a:t>
            </a:r>
            <a:r>
              <a:rPr lang="en-GB" sz="2400" dirty="0" err="1">
                <a:latin typeface="MV Boli" panose="02000500030200090000" pitchFamily="2" charset="0"/>
                <a:cs typeface="MV Boli" panose="02000500030200090000" pitchFamily="2" charset="0"/>
              </a:rPr>
              <a:t>Benjamini</a:t>
            </a:r>
            <a:r>
              <a:rPr lang="en-GB" sz="2400" dirty="0">
                <a:latin typeface="MV Boli" panose="02000500030200090000" pitchFamily="2" charset="0"/>
                <a:cs typeface="MV Boli" panose="02000500030200090000" pitchFamily="2" charset="0"/>
              </a:rPr>
              <a:t> and Hochberg)”</a:t>
            </a:r>
          </a:p>
          <a:p>
            <a:endParaRPr lang="en-GB" sz="2400" dirty="0"/>
          </a:p>
          <a:p>
            <a:r>
              <a:rPr lang="en-GB" sz="2400" dirty="0"/>
              <a:t>What does it mean?  Where does the q-value come from?</a:t>
            </a:r>
          </a:p>
          <a:p>
            <a:endParaRPr lang="en-GB" sz="2400" dirty="0"/>
          </a:p>
          <a:p>
            <a:r>
              <a:rPr lang="en-GB" sz="2400" dirty="0"/>
              <a:t>Suggested reading:  </a:t>
            </a:r>
          </a:p>
          <a:p>
            <a:pPr lvl="1"/>
            <a:r>
              <a:rPr lang="en-GB" sz="2000" dirty="0"/>
              <a:t>‘</a:t>
            </a:r>
            <a:r>
              <a:rPr lang="en-GB" sz="2000" dirty="0" err="1"/>
              <a:t>qvalue</a:t>
            </a:r>
            <a:r>
              <a:rPr lang="en-GB" sz="2000" dirty="0"/>
              <a:t>’ vignette. </a:t>
            </a:r>
          </a:p>
          <a:p>
            <a:pPr lvl="1"/>
            <a:r>
              <a:rPr lang="en-GB" sz="2000" dirty="0">
                <a:hlinkClick r:id="rId3"/>
              </a:rPr>
              <a:t>http://www.nonlinear.com/support/progenesis/comet/faq/v2.0/pq-values.aspx</a:t>
            </a:r>
            <a:r>
              <a:rPr lang="en-GB" sz="2000" dirty="0"/>
              <a:t> </a:t>
            </a:r>
          </a:p>
        </p:txBody>
      </p:sp>
    </p:spTree>
    <p:extLst>
      <p:ext uri="{BB962C8B-B14F-4D97-AF65-F5344CB8AC3E}">
        <p14:creationId xmlns:p14="http://schemas.microsoft.com/office/powerpoint/2010/main" val="396879434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82C88-C34C-464A-8C5C-27EBCB1556A8}"/>
              </a:ext>
            </a:extLst>
          </p:cNvPr>
          <p:cNvSpPr>
            <a:spLocks noGrp="1"/>
          </p:cNvSpPr>
          <p:nvPr>
            <p:ph type="title"/>
          </p:nvPr>
        </p:nvSpPr>
        <p:spPr/>
        <p:txBody>
          <a:bodyPr/>
          <a:lstStyle/>
          <a:p>
            <a:r>
              <a:rPr lang="en-GB" dirty="0"/>
              <a:t>Power for ‘omics study</a:t>
            </a:r>
          </a:p>
        </p:txBody>
      </p:sp>
      <p:sp>
        <p:nvSpPr>
          <p:cNvPr id="3" name="Content Placeholder 2">
            <a:extLst>
              <a:ext uri="{FF2B5EF4-FFF2-40B4-BE49-F238E27FC236}">
                <a16:creationId xmlns:a16="http://schemas.microsoft.com/office/drawing/2014/main" id="{DC3C8ECD-1AC2-4BBC-A78E-C3797E8F2786}"/>
              </a:ext>
            </a:extLst>
          </p:cNvPr>
          <p:cNvSpPr>
            <a:spLocks noGrp="1"/>
          </p:cNvSpPr>
          <p:nvPr>
            <p:ph idx="1"/>
          </p:nvPr>
        </p:nvSpPr>
        <p:spPr/>
        <p:txBody>
          <a:bodyPr>
            <a:normAutofit lnSpcReduction="10000"/>
          </a:bodyPr>
          <a:lstStyle/>
          <a:p>
            <a:pPr marL="0" indent="0">
              <a:buNone/>
            </a:pPr>
            <a:r>
              <a:rPr lang="en-GB" dirty="0"/>
              <a:t>Probability of detecting a difference in any particular feature, while controlling the number of false positives:</a:t>
            </a:r>
          </a:p>
          <a:p>
            <a:pPr lvl="1"/>
            <a:endParaRPr lang="en-GB" dirty="0"/>
          </a:p>
          <a:p>
            <a:pPr lvl="1"/>
            <a:r>
              <a:rPr lang="en-GB" b="1" dirty="0"/>
              <a:t>Analogous to size</a:t>
            </a:r>
            <a:r>
              <a:rPr lang="en-GB" dirty="0"/>
              <a:t>:  fix the rate of false positives you are willing to accept </a:t>
            </a:r>
            <a:r>
              <a:rPr lang="en-GB" b="1" dirty="0"/>
              <a:t>(FDR)</a:t>
            </a:r>
          </a:p>
          <a:p>
            <a:pPr lvl="1"/>
            <a:endParaRPr lang="en-GB" b="1" dirty="0"/>
          </a:p>
          <a:p>
            <a:pPr lvl="1"/>
            <a:r>
              <a:rPr lang="en-GB" dirty="0"/>
              <a:t>Analogous to power:  proportion of true positives you want to be able to detect </a:t>
            </a:r>
            <a:r>
              <a:rPr lang="en-GB" b="1" dirty="0"/>
              <a:t>(average power)</a:t>
            </a:r>
          </a:p>
          <a:p>
            <a:pPr lvl="1"/>
            <a:endParaRPr lang="en-GB" dirty="0"/>
          </a:p>
          <a:p>
            <a:pPr lvl="1"/>
            <a:r>
              <a:rPr lang="en-GB" dirty="0"/>
              <a:t>Set a target effect size (Cohen’s </a:t>
            </a:r>
            <a:r>
              <a:rPr lang="en-GB" i="1" dirty="0"/>
              <a:t>d</a:t>
            </a:r>
            <a:r>
              <a:rPr lang="en-GB" dirty="0"/>
              <a:t>) for detection of each feature</a:t>
            </a:r>
          </a:p>
          <a:p>
            <a:pPr lvl="1"/>
            <a:r>
              <a:rPr lang="en-GB" i="1" dirty="0"/>
              <a:t>Make sure your design matches the design being applied by the sample size calculator.</a:t>
            </a:r>
          </a:p>
        </p:txBody>
      </p:sp>
    </p:spTree>
    <p:extLst>
      <p:ext uri="{BB962C8B-B14F-4D97-AF65-F5344CB8AC3E}">
        <p14:creationId xmlns:p14="http://schemas.microsoft.com/office/powerpoint/2010/main" val="241963248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74049-ACDC-4D6D-AEE8-9831D4D57E64}"/>
              </a:ext>
            </a:extLst>
          </p:cNvPr>
          <p:cNvSpPr>
            <a:spLocks noGrp="1"/>
          </p:cNvSpPr>
          <p:nvPr>
            <p:ph type="title"/>
          </p:nvPr>
        </p:nvSpPr>
        <p:spPr/>
        <p:txBody>
          <a:bodyPr/>
          <a:lstStyle/>
          <a:p>
            <a:r>
              <a:rPr lang="en-GB" dirty="0"/>
              <a:t>Approaches to multiplicity</a:t>
            </a:r>
          </a:p>
        </p:txBody>
      </p:sp>
      <p:sp>
        <p:nvSpPr>
          <p:cNvPr id="3" name="Content Placeholder 2">
            <a:extLst>
              <a:ext uri="{FF2B5EF4-FFF2-40B4-BE49-F238E27FC236}">
                <a16:creationId xmlns:a16="http://schemas.microsoft.com/office/drawing/2014/main" id="{29B9551F-C7FD-4546-BEAA-5976E0FAD5BD}"/>
              </a:ext>
            </a:extLst>
          </p:cNvPr>
          <p:cNvSpPr>
            <a:spLocks noGrp="1"/>
          </p:cNvSpPr>
          <p:nvPr>
            <p:ph idx="1"/>
          </p:nvPr>
        </p:nvSpPr>
        <p:spPr/>
        <p:txBody>
          <a:bodyPr>
            <a:normAutofit fontScale="85000" lnSpcReduction="10000"/>
          </a:bodyPr>
          <a:lstStyle/>
          <a:p>
            <a:pPr marL="0" indent="0">
              <a:buNone/>
            </a:pPr>
            <a:r>
              <a:rPr lang="en-GB" dirty="0"/>
              <a:t>First: be as targeted with hypotheses as is possible</a:t>
            </a:r>
          </a:p>
          <a:p>
            <a:endParaRPr lang="en-GB" dirty="0"/>
          </a:p>
          <a:p>
            <a:pPr marL="0" indent="0">
              <a:buNone/>
            </a:pPr>
            <a:r>
              <a:rPr lang="en-GB" dirty="0"/>
              <a:t>If not possible, or in addition, select a ‘</a:t>
            </a:r>
            <a:r>
              <a:rPr lang="en-GB" b="1" dirty="0"/>
              <a:t>Family Wide Error Rate</a:t>
            </a:r>
            <a:r>
              <a:rPr lang="en-GB" dirty="0"/>
              <a:t>’ or </a:t>
            </a:r>
            <a:br>
              <a:rPr lang="en-GB" dirty="0"/>
            </a:br>
            <a:r>
              <a:rPr lang="en-GB" dirty="0"/>
              <a:t>‘</a:t>
            </a:r>
            <a:r>
              <a:rPr lang="en-GB" b="1" dirty="0"/>
              <a:t>False Discovery Rate</a:t>
            </a:r>
            <a:r>
              <a:rPr lang="en-GB" dirty="0"/>
              <a:t>’ approach to type I error.</a:t>
            </a:r>
          </a:p>
          <a:p>
            <a:endParaRPr lang="en-GB" dirty="0"/>
          </a:p>
          <a:p>
            <a:pPr marL="0" indent="0">
              <a:buNone/>
            </a:pPr>
            <a:r>
              <a:rPr lang="en-GB" b="1" dirty="0"/>
              <a:t>FDR: </a:t>
            </a:r>
            <a:r>
              <a:rPr lang="en-GB" dirty="0">
                <a:latin typeface="MV Boli" panose="02000500030200090000" pitchFamily="2" charset="0"/>
                <a:cs typeface="MV Boli" panose="02000500030200090000" pitchFamily="2" charset="0"/>
              </a:rPr>
              <a:t>the proportion of discoveries that are false is (say) q&lt;0.05</a:t>
            </a:r>
          </a:p>
          <a:p>
            <a:pPr marL="0" indent="0">
              <a:buNone/>
            </a:pPr>
            <a:endParaRPr lang="en-GB" b="1" dirty="0"/>
          </a:p>
          <a:p>
            <a:pPr marL="0" indent="0">
              <a:buNone/>
            </a:pPr>
            <a:r>
              <a:rPr lang="en-GB" b="1" dirty="0"/>
              <a:t>FWER: </a:t>
            </a:r>
            <a:r>
              <a:rPr lang="en-GB" dirty="0">
                <a:latin typeface="MV Boli" panose="02000500030200090000" pitchFamily="2" charset="0"/>
                <a:cs typeface="MV Boli" panose="02000500030200090000" pitchFamily="2" charset="0"/>
              </a:rPr>
              <a:t>the probability of making at least one false positive discovery is (say) p&lt;0.05</a:t>
            </a:r>
          </a:p>
          <a:p>
            <a:endParaRPr lang="en-GB" dirty="0"/>
          </a:p>
          <a:p>
            <a:r>
              <a:rPr lang="en-GB" dirty="0"/>
              <a:t>Applies to exploratory ‘omics’ research and all other multiple outcome studies</a:t>
            </a:r>
          </a:p>
        </p:txBody>
      </p:sp>
    </p:spTree>
    <p:extLst>
      <p:ext uri="{BB962C8B-B14F-4D97-AF65-F5344CB8AC3E}">
        <p14:creationId xmlns:p14="http://schemas.microsoft.com/office/powerpoint/2010/main" val="152798073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3737-7A60-4750-AEED-ED4846793CAE}"/>
              </a:ext>
            </a:extLst>
          </p:cNvPr>
          <p:cNvSpPr>
            <a:spLocks noGrp="1"/>
          </p:cNvSpPr>
          <p:nvPr>
            <p:ph type="title"/>
          </p:nvPr>
        </p:nvSpPr>
        <p:spPr/>
        <p:txBody>
          <a:bodyPr/>
          <a:lstStyle/>
          <a:p>
            <a:r>
              <a:rPr lang="en-GB" dirty="0"/>
              <a:t>Benjamini-Hochberg correction</a:t>
            </a:r>
          </a:p>
        </p:txBody>
      </p:sp>
      <p:sp>
        <p:nvSpPr>
          <p:cNvPr id="3" name="Content Placeholder 2">
            <a:extLst>
              <a:ext uri="{FF2B5EF4-FFF2-40B4-BE49-F238E27FC236}">
                <a16:creationId xmlns:a16="http://schemas.microsoft.com/office/drawing/2014/main" id="{9347AA27-B937-4C91-98EB-5C2DCF17BBF9}"/>
              </a:ext>
            </a:extLst>
          </p:cNvPr>
          <p:cNvSpPr>
            <a:spLocks noGrp="1"/>
          </p:cNvSpPr>
          <p:nvPr>
            <p:ph idx="1"/>
          </p:nvPr>
        </p:nvSpPr>
        <p:spPr/>
        <p:txBody>
          <a:bodyPr>
            <a:normAutofit lnSpcReduction="10000"/>
          </a:bodyPr>
          <a:lstStyle/>
          <a:p>
            <a:r>
              <a:rPr lang="en-GB" dirty="0"/>
              <a:t>You don’t know the critical p-value threshold until you have the data</a:t>
            </a:r>
          </a:p>
          <a:p>
            <a:r>
              <a:rPr lang="en-GB" dirty="0"/>
              <a:t>But you can make an educated guess at where it will be</a:t>
            </a:r>
          </a:p>
          <a:p>
            <a:endParaRPr lang="en-GB" dirty="0"/>
          </a:p>
          <a:p>
            <a:r>
              <a:rPr lang="en-GB" dirty="0" err="1"/>
              <a:t>Eg</a:t>
            </a:r>
            <a:r>
              <a:rPr lang="en-GB" dirty="0"/>
              <a:t>:</a:t>
            </a:r>
          </a:p>
          <a:p>
            <a:pPr lvl="1"/>
            <a:r>
              <a:rPr lang="en-GB" dirty="0"/>
              <a:t>But if I expect to detect 10 ‘significant’ genes out of say 1000, then to control FDR at 0.05 I will have a critical p-value of </a:t>
            </a:r>
          </a:p>
          <a:p>
            <a:pPr lvl="1"/>
            <a:r>
              <a:rPr lang="en-GB" dirty="0"/>
              <a:t>0.05 * 10 / 1000 = 0.0005</a:t>
            </a:r>
          </a:p>
          <a:p>
            <a:endParaRPr lang="en-GB" dirty="0"/>
          </a:p>
          <a:p>
            <a:r>
              <a:rPr lang="en-GB" dirty="0"/>
              <a:t>I can plug this into my regular power calculation to get a rough expected sample size for a given effect size and power.</a:t>
            </a:r>
          </a:p>
        </p:txBody>
      </p:sp>
    </p:spTree>
    <p:extLst>
      <p:ext uri="{BB962C8B-B14F-4D97-AF65-F5344CB8AC3E}">
        <p14:creationId xmlns:p14="http://schemas.microsoft.com/office/powerpoint/2010/main" val="118583054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46686-C8D2-43F1-AF0E-B338B2B934E0}"/>
              </a:ext>
            </a:extLst>
          </p:cNvPr>
          <p:cNvSpPr>
            <a:spLocks noGrp="1"/>
          </p:cNvSpPr>
          <p:nvPr>
            <p:ph type="title"/>
          </p:nvPr>
        </p:nvSpPr>
        <p:spPr/>
        <p:txBody>
          <a:bodyPr>
            <a:normAutofit fontScale="90000"/>
          </a:bodyPr>
          <a:lstStyle/>
          <a:p>
            <a:r>
              <a:rPr lang="en-GB" dirty="0"/>
              <a:t>Gene expression microarray analysis / </a:t>
            </a:r>
            <a:br>
              <a:rPr lang="en-GB" dirty="0"/>
            </a:br>
            <a:r>
              <a:rPr lang="en-GB" dirty="0"/>
              <a:t>Differential abundance analysis</a:t>
            </a:r>
          </a:p>
        </p:txBody>
      </p:sp>
      <p:sp>
        <p:nvSpPr>
          <p:cNvPr id="3" name="Content Placeholder 2">
            <a:extLst>
              <a:ext uri="{FF2B5EF4-FFF2-40B4-BE49-F238E27FC236}">
                <a16:creationId xmlns:a16="http://schemas.microsoft.com/office/drawing/2014/main" id="{723C4895-FC60-46D9-9A99-19CC494C7E0D}"/>
              </a:ext>
            </a:extLst>
          </p:cNvPr>
          <p:cNvSpPr>
            <a:spLocks noGrp="1"/>
          </p:cNvSpPr>
          <p:nvPr>
            <p:ph idx="1"/>
          </p:nvPr>
        </p:nvSpPr>
        <p:spPr>
          <a:xfrm>
            <a:off x="838200" y="1825625"/>
            <a:ext cx="10515600" cy="4667250"/>
          </a:xfrm>
        </p:spPr>
        <p:txBody>
          <a:bodyPr>
            <a:normAutofit fontScale="85000" lnSpcReduction="20000"/>
          </a:bodyPr>
          <a:lstStyle/>
          <a:p>
            <a:pPr marL="0" indent="0">
              <a:buNone/>
            </a:pPr>
            <a:r>
              <a:rPr lang="en-GB" dirty="0"/>
              <a:t>Very small sample size, many quantitative measures per sample.</a:t>
            </a:r>
          </a:p>
          <a:p>
            <a:pPr marL="0" indent="0">
              <a:buNone/>
            </a:pPr>
            <a:r>
              <a:rPr lang="en-GB" dirty="0"/>
              <a:t>One or more phenotypes and treatments, many different designs possible</a:t>
            </a:r>
          </a:p>
          <a:p>
            <a:pPr marL="0" indent="0">
              <a:buNone/>
            </a:pPr>
            <a:endParaRPr lang="en-GB" dirty="0"/>
          </a:p>
          <a:p>
            <a:r>
              <a:rPr lang="en-GB" dirty="0"/>
              <a:t>Aim:		</a:t>
            </a:r>
            <a:r>
              <a:rPr lang="en-GB" dirty="0">
                <a:latin typeface="MV Boli" panose="02000500030200090000" pitchFamily="2" charset="0"/>
                <a:cs typeface="MV Boli" panose="02000500030200090000" pitchFamily="2" charset="0"/>
              </a:rPr>
              <a:t>Identify which genes/OTUs differ between groups</a:t>
            </a:r>
          </a:p>
          <a:p>
            <a:r>
              <a:rPr lang="en-GB" dirty="0"/>
              <a:t>Outcome:	</a:t>
            </a:r>
            <a:r>
              <a:rPr lang="en-GB" dirty="0">
                <a:latin typeface="MV Boli" panose="02000500030200090000" pitchFamily="2" charset="0"/>
                <a:cs typeface="MV Boli" panose="02000500030200090000" pitchFamily="2" charset="0"/>
              </a:rPr>
              <a:t>Fold change in expression/abundance for each feature</a:t>
            </a:r>
          </a:p>
          <a:p>
            <a:endParaRPr lang="en-GB" dirty="0"/>
          </a:p>
          <a:p>
            <a:r>
              <a:rPr lang="en-GB" dirty="0"/>
              <a:t>Analysis:</a:t>
            </a:r>
          </a:p>
          <a:p>
            <a:pPr lvl="1"/>
            <a:r>
              <a:rPr lang="en-GB" dirty="0"/>
              <a:t>Linear model for each gene expression or OTU abundance (</a:t>
            </a:r>
            <a:r>
              <a:rPr lang="en-GB" dirty="0" err="1"/>
              <a:t>eg</a:t>
            </a:r>
            <a:r>
              <a:rPr lang="en-GB" dirty="0"/>
              <a:t> </a:t>
            </a:r>
            <a:r>
              <a:rPr lang="en-GB" dirty="0" err="1"/>
              <a:t>edgeR</a:t>
            </a:r>
            <a:r>
              <a:rPr lang="en-GB" dirty="0"/>
              <a:t>) or non-parametric test (</a:t>
            </a:r>
            <a:r>
              <a:rPr lang="en-GB" dirty="0" err="1"/>
              <a:t>eg</a:t>
            </a:r>
            <a:r>
              <a:rPr lang="en-GB" dirty="0"/>
              <a:t> Mann-Whitney)</a:t>
            </a:r>
          </a:p>
          <a:p>
            <a:pPr lvl="1"/>
            <a:r>
              <a:rPr lang="en-GB" dirty="0"/>
              <a:t>‘FDR’ approach to multiplicity correction for p-values.</a:t>
            </a:r>
          </a:p>
          <a:p>
            <a:pPr lvl="2"/>
            <a:endParaRPr lang="en-GB" dirty="0"/>
          </a:p>
          <a:p>
            <a:r>
              <a:rPr lang="en-GB" dirty="0"/>
              <a:t>Power and sample size:</a:t>
            </a:r>
          </a:p>
          <a:p>
            <a:pPr lvl="1"/>
            <a:r>
              <a:rPr lang="en-GB" dirty="0"/>
              <a:t>How do you interpret power and sample size?</a:t>
            </a:r>
          </a:p>
          <a:p>
            <a:pPr lvl="1"/>
            <a:r>
              <a:rPr lang="en-GB" dirty="0"/>
              <a:t>What does power mean in this context?</a:t>
            </a:r>
          </a:p>
        </p:txBody>
      </p:sp>
    </p:spTree>
    <p:extLst>
      <p:ext uri="{BB962C8B-B14F-4D97-AF65-F5344CB8AC3E}">
        <p14:creationId xmlns:p14="http://schemas.microsoft.com/office/powerpoint/2010/main" val="466429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C59FA-2BCB-4C0C-A646-46D0B9C8414D}"/>
              </a:ext>
            </a:extLst>
          </p:cNvPr>
          <p:cNvSpPr>
            <a:spLocks noGrp="1"/>
          </p:cNvSpPr>
          <p:nvPr>
            <p:ph type="title"/>
          </p:nvPr>
        </p:nvSpPr>
        <p:spPr/>
        <p:txBody>
          <a:bodyPr/>
          <a:lstStyle/>
          <a:p>
            <a:r>
              <a:rPr lang="en-GB" dirty="0"/>
              <a:t>Microarray studies (1)</a:t>
            </a:r>
          </a:p>
        </p:txBody>
      </p:sp>
      <p:sp>
        <p:nvSpPr>
          <p:cNvPr id="3" name="Content Placeholder 2">
            <a:extLst>
              <a:ext uri="{FF2B5EF4-FFF2-40B4-BE49-F238E27FC236}">
                <a16:creationId xmlns:a16="http://schemas.microsoft.com/office/drawing/2014/main" id="{2C1BCD9A-77C1-453B-A9F1-0D65CCAF6F7F}"/>
              </a:ext>
            </a:extLst>
          </p:cNvPr>
          <p:cNvSpPr>
            <a:spLocks noGrp="1"/>
          </p:cNvSpPr>
          <p:nvPr>
            <p:ph idx="1"/>
          </p:nvPr>
        </p:nvSpPr>
        <p:spPr>
          <a:xfrm>
            <a:off x="870473" y="1709407"/>
            <a:ext cx="9989437" cy="4766691"/>
          </a:xfrm>
        </p:spPr>
        <p:txBody>
          <a:bodyPr>
            <a:normAutofit fontScale="92500" lnSpcReduction="20000"/>
          </a:bodyPr>
          <a:lstStyle/>
          <a:p>
            <a:pPr marL="0" indent="0">
              <a:buNone/>
            </a:pPr>
            <a:r>
              <a:rPr lang="en-GB" dirty="0"/>
              <a:t>Several approaches depending on complexity of prior knowledge and study design </a:t>
            </a:r>
          </a:p>
          <a:p>
            <a:pPr marL="0" indent="0">
              <a:buNone/>
            </a:pPr>
            <a:endParaRPr lang="en-GB" dirty="0"/>
          </a:p>
          <a:p>
            <a:pPr marL="0" indent="0">
              <a:buNone/>
            </a:pPr>
            <a:r>
              <a:rPr lang="en-GB" b="1" dirty="0"/>
              <a:t>Simplest approach:</a:t>
            </a:r>
          </a:p>
          <a:p>
            <a:pPr lvl="1"/>
            <a:r>
              <a:rPr lang="en-GB" b="1" dirty="0"/>
              <a:t>Assume all genes/taxa have the same </a:t>
            </a:r>
            <a:r>
              <a:rPr lang="en-GB" b="1" dirty="0" err="1"/>
              <a:t>s.d.</a:t>
            </a:r>
            <a:endParaRPr lang="en-GB" b="1" dirty="0"/>
          </a:p>
          <a:p>
            <a:pPr lvl="1"/>
            <a:r>
              <a:rPr lang="en-GB" b="1" dirty="0"/>
              <a:t>Fix the expected number of false positives you expect</a:t>
            </a:r>
          </a:p>
          <a:p>
            <a:pPr lvl="1"/>
            <a:r>
              <a:rPr lang="en-GB" b="1" dirty="0"/>
              <a:t>Choose an acceptable average power for genes</a:t>
            </a:r>
          </a:p>
          <a:p>
            <a:pPr marL="0" indent="0">
              <a:buNone/>
            </a:pPr>
            <a:endParaRPr lang="en-GB" dirty="0"/>
          </a:p>
          <a:p>
            <a:pPr marL="0" indent="0">
              <a:buNone/>
            </a:pPr>
            <a:r>
              <a:rPr lang="en-GB" dirty="0"/>
              <a:t>as implemented in </a:t>
            </a:r>
            <a:r>
              <a:rPr lang="en-GB" b="1" i="1" dirty="0" err="1"/>
              <a:t>sizepower</a:t>
            </a:r>
            <a:r>
              <a:rPr lang="en-GB" dirty="0"/>
              <a:t> Bioconductor package:</a:t>
            </a:r>
            <a:br>
              <a:rPr lang="en-GB" dirty="0"/>
            </a:br>
            <a:r>
              <a:rPr lang="en-GB" dirty="0"/>
              <a:t>equiv. to fixing </a:t>
            </a:r>
            <a:r>
              <a:rPr lang="en-GB" dirty="0" err="1"/>
              <a:t>Cohens’s</a:t>
            </a:r>
            <a:r>
              <a:rPr lang="en-GB" dirty="0"/>
              <a:t> d to be the same for each gene</a:t>
            </a:r>
          </a:p>
          <a:p>
            <a:pPr marL="0" indent="0">
              <a:buNone/>
            </a:pPr>
            <a:endParaRPr lang="en-GB" dirty="0"/>
          </a:p>
          <a:p>
            <a:pPr marL="0" indent="0">
              <a:buNone/>
            </a:pPr>
            <a:r>
              <a:rPr lang="en-GB" dirty="0"/>
              <a:t>Lee, M.-L. T. and Whitmore, G. A. Power and sample size for DNA </a:t>
            </a:r>
            <a:r>
              <a:rPr lang="en-GB" dirty="0" err="1"/>
              <a:t>microarraystudies</a:t>
            </a:r>
            <a:r>
              <a:rPr lang="en-GB" dirty="0"/>
              <a:t>. </a:t>
            </a:r>
            <a:r>
              <a:rPr lang="en-GB" i="1" dirty="0"/>
              <a:t>Statistics in Medicine</a:t>
            </a:r>
            <a:r>
              <a:rPr lang="en-GB" dirty="0"/>
              <a:t>, 21:3543–3570, 2002. </a:t>
            </a:r>
          </a:p>
          <a:p>
            <a:pPr marL="0" indent="0">
              <a:buNone/>
            </a:pPr>
            <a:endParaRPr lang="en-GB" b="1" dirty="0"/>
          </a:p>
        </p:txBody>
      </p:sp>
    </p:spTree>
    <p:extLst>
      <p:ext uri="{BB962C8B-B14F-4D97-AF65-F5344CB8AC3E}">
        <p14:creationId xmlns:p14="http://schemas.microsoft.com/office/powerpoint/2010/main" val="6187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CBBAE-D364-4B8D-9B0C-95793EDE7AED}"/>
              </a:ext>
            </a:extLst>
          </p:cNvPr>
          <p:cNvSpPr>
            <a:spLocks noGrp="1"/>
          </p:cNvSpPr>
          <p:nvPr>
            <p:ph type="title"/>
          </p:nvPr>
        </p:nvSpPr>
        <p:spPr/>
        <p:txBody>
          <a:bodyPr/>
          <a:lstStyle/>
          <a:p>
            <a:r>
              <a:rPr lang="en-GB" dirty="0"/>
              <a:t>What is the </a:t>
            </a:r>
            <a:r>
              <a:rPr lang="en-GB" b="1" dirty="0"/>
              <a:t>optimal</a:t>
            </a:r>
            <a:r>
              <a:rPr lang="en-GB" dirty="0"/>
              <a:t> sample size?</a:t>
            </a:r>
          </a:p>
        </p:txBody>
      </p:sp>
      <p:sp>
        <p:nvSpPr>
          <p:cNvPr id="3" name="Content Placeholder 2">
            <a:extLst>
              <a:ext uri="{FF2B5EF4-FFF2-40B4-BE49-F238E27FC236}">
                <a16:creationId xmlns:a16="http://schemas.microsoft.com/office/drawing/2014/main" id="{68F3E4D9-16B0-44AE-BA8B-AB2DC85784F8}"/>
              </a:ext>
            </a:extLst>
          </p:cNvPr>
          <p:cNvSpPr>
            <a:spLocks noGrp="1"/>
          </p:cNvSpPr>
          <p:nvPr>
            <p:ph idx="1"/>
          </p:nvPr>
        </p:nvSpPr>
        <p:spPr>
          <a:xfrm>
            <a:off x="485038" y="1373913"/>
            <a:ext cx="8126690" cy="5032375"/>
          </a:xfrm>
        </p:spPr>
        <p:txBody>
          <a:bodyPr>
            <a:normAutofit fontScale="77500" lnSpcReduction="20000"/>
          </a:bodyPr>
          <a:lstStyle/>
          <a:p>
            <a:pPr marL="0" indent="0">
              <a:buNone/>
            </a:pPr>
            <a:r>
              <a:rPr lang="en-GB" sz="3600" dirty="0"/>
              <a:t>The </a:t>
            </a:r>
            <a:r>
              <a:rPr lang="en-GB" sz="3600" b="1" u="sng" dirty="0"/>
              <a:t>smallest</a:t>
            </a:r>
            <a:r>
              <a:rPr lang="en-GB" sz="3600" dirty="0"/>
              <a:t> sample size that gives you a </a:t>
            </a:r>
            <a:r>
              <a:rPr lang="en-GB" sz="3600" b="1" u="sng" dirty="0"/>
              <a:t>good chance</a:t>
            </a:r>
            <a:r>
              <a:rPr lang="en-GB" sz="3600" u="sng" dirty="0"/>
              <a:t> </a:t>
            </a:r>
            <a:r>
              <a:rPr lang="en-GB" sz="3600" dirty="0"/>
              <a:t>of meeting </a:t>
            </a:r>
            <a:r>
              <a:rPr lang="en-GB" sz="3600" b="1" u="sng" dirty="0"/>
              <a:t>your scientific objective</a:t>
            </a:r>
            <a:r>
              <a:rPr lang="en-GB" sz="3600" dirty="0"/>
              <a:t>.</a:t>
            </a:r>
          </a:p>
          <a:p>
            <a:endParaRPr lang="en-GB" dirty="0"/>
          </a:p>
          <a:p>
            <a:pPr marL="0" indent="0">
              <a:buNone/>
            </a:pPr>
            <a:r>
              <a:rPr lang="en-GB" dirty="0"/>
              <a:t>There are different kinds of studies answering different kinds of question.  Most (all?) can be expressed in terms of:</a:t>
            </a:r>
          </a:p>
          <a:p>
            <a:endParaRPr lang="en-GB" dirty="0"/>
          </a:p>
          <a:p>
            <a:r>
              <a:rPr lang="en-GB" b="1" dirty="0"/>
              <a:t>Hypothesis testing </a:t>
            </a:r>
            <a:r>
              <a:rPr lang="en-GB" dirty="0"/>
              <a:t>or (leading to a p-value)</a:t>
            </a:r>
          </a:p>
          <a:p>
            <a:r>
              <a:rPr lang="en-GB" b="1" dirty="0"/>
              <a:t>estimation of a quantity </a:t>
            </a:r>
            <a:r>
              <a:rPr lang="en-GB" dirty="0"/>
              <a:t>(leading to an estimate and standard error)</a:t>
            </a:r>
          </a:p>
          <a:p>
            <a:endParaRPr lang="en-GB" dirty="0"/>
          </a:p>
          <a:p>
            <a:r>
              <a:rPr lang="en-GB" dirty="0"/>
              <a:t>Hypothesis testing – sample size determined by </a:t>
            </a:r>
            <a:r>
              <a:rPr lang="en-GB" b="1" dirty="0"/>
              <a:t>power</a:t>
            </a:r>
          </a:p>
          <a:p>
            <a:r>
              <a:rPr lang="en-GB" dirty="0"/>
              <a:t>For estimation – sample size determined by </a:t>
            </a:r>
            <a:r>
              <a:rPr lang="en-GB" b="1" dirty="0"/>
              <a:t>required precision</a:t>
            </a:r>
          </a:p>
          <a:p>
            <a:pPr marL="457200" lvl="1" indent="0">
              <a:buNone/>
            </a:pPr>
            <a:r>
              <a:rPr lang="en-GB" dirty="0">
                <a:latin typeface="MV Boli" panose="02000500030200090000" pitchFamily="2" charset="0"/>
                <a:cs typeface="MV Boli" panose="02000500030200090000" pitchFamily="2" charset="0"/>
              </a:rPr>
              <a:t>(exploratory, discovery, process control –can be thought as testing or estimation)</a:t>
            </a:r>
          </a:p>
          <a:p>
            <a:pPr marL="0" indent="0">
              <a:buNone/>
            </a:pPr>
            <a:endParaRPr lang="en-GB" dirty="0"/>
          </a:p>
        </p:txBody>
      </p:sp>
      <p:sp>
        <p:nvSpPr>
          <p:cNvPr id="5" name="TextBox 4">
            <a:extLst>
              <a:ext uri="{FF2B5EF4-FFF2-40B4-BE49-F238E27FC236}">
                <a16:creationId xmlns:a16="http://schemas.microsoft.com/office/drawing/2014/main" id="{83C0E45F-826D-4468-A9E0-8E2C7468F9C9}"/>
              </a:ext>
            </a:extLst>
          </p:cNvPr>
          <p:cNvSpPr txBox="1"/>
          <p:nvPr/>
        </p:nvSpPr>
        <p:spPr>
          <a:xfrm>
            <a:off x="9149055" y="2261944"/>
            <a:ext cx="2485249" cy="147732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GB" dirty="0">
                <a:latin typeface="MV Boli" panose="02000500030200090000" pitchFamily="2" charset="0"/>
                <a:cs typeface="MV Boli" panose="02000500030200090000" pitchFamily="2" charset="0"/>
              </a:rPr>
              <a:t>How good is good?</a:t>
            </a:r>
          </a:p>
          <a:p>
            <a:endParaRPr lang="en-GB" dirty="0">
              <a:latin typeface="MV Boli" panose="02000500030200090000" pitchFamily="2" charset="0"/>
              <a:cs typeface="MV Boli" panose="02000500030200090000" pitchFamily="2" charset="0"/>
            </a:endParaRPr>
          </a:p>
          <a:p>
            <a:r>
              <a:rPr lang="en-GB" dirty="0">
                <a:latin typeface="MV Boli" panose="02000500030200090000" pitchFamily="2" charset="0"/>
                <a:cs typeface="MV Boli" panose="02000500030200090000" pitchFamily="2" charset="0"/>
              </a:rPr>
              <a:t>How much risk of failure are you willing to accept?</a:t>
            </a:r>
          </a:p>
        </p:txBody>
      </p:sp>
      <p:cxnSp>
        <p:nvCxnSpPr>
          <p:cNvPr id="7" name="Straight Arrow Connector 6">
            <a:extLst>
              <a:ext uri="{FF2B5EF4-FFF2-40B4-BE49-F238E27FC236}">
                <a16:creationId xmlns:a16="http://schemas.microsoft.com/office/drawing/2014/main" id="{6972CC81-947D-4D0D-935D-0E55020854DE}"/>
              </a:ext>
            </a:extLst>
          </p:cNvPr>
          <p:cNvCxnSpPr>
            <a:cxnSpLocks/>
          </p:cNvCxnSpPr>
          <p:nvPr/>
        </p:nvCxnSpPr>
        <p:spPr>
          <a:xfrm flipH="1" flipV="1">
            <a:off x="7617730" y="1739769"/>
            <a:ext cx="1531325" cy="9845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354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14B85-71E1-4523-AC6F-F5B84CCB6074}"/>
              </a:ext>
            </a:extLst>
          </p:cNvPr>
          <p:cNvSpPr>
            <a:spLocks noGrp="1"/>
          </p:cNvSpPr>
          <p:nvPr>
            <p:ph type="title"/>
          </p:nvPr>
        </p:nvSpPr>
        <p:spPr/>
        <p:txBody>
          <a:bodyPr/>
          <a:lstStyle/>
          <a:p>
            <a:r>
              <a:rPr lang="en-GB" dirty="0"/>
              <a:t>From the ‘</a:t>
            </a:r>
            <a:r>
              <a:rPr lang="en-GB" dirty="0" err="1"/>
              <a:t>sizepower</a:t>
            </a:r>
            <a:r>
              <a:rPr lang="en-GB" dirty="0"/>
              <a:t>’ vignette:</a:t>
            </a:r>
          </a:p>
        </p:txBody>
      </p:sp>
      <p:sp>
        <p:nvSpPr>
          <p:cNvPr id="3" name="Content Placeholder 2">
            <a:extLst>
              <a:ext uri="{FF2B5EF4-FFF2-40B4-BE49-F238E27FC236}">
                <a16:creationId xmlns:a16="http://schemas.microsoft.com/office/drawing/2014/main" id="{17D0EF4A-351F-4335-A04B-E143E7F8B9F2}"/>
              </a:ext>
            </a:extLst>
          </p:cNvPr>
          <p:cNvSpPr>
            <a:spLocks noGrp="1"/>
          </p:cNvSpPr>
          <p:nvPr>
            <p:ph idx="1"/>
          </p:nvPr>
        </p:nvSpPr>
        <p:spPr>
          <a:xfrm>
            <a:off x="838200" y="3048000"/>
            <a:ext cx="10515600" cy="3230563"/>
          </a:xfrm>
        </p:spPr>
        <p:txBody>
          <a:bodyPr>
            <a:normAutofit lnSpcReduction="10000"/>
          </a:bodyPr>
          <a:lstStyle/>
          <a:p>
            <a:pPr marL="0" indent="0">
              <a:buNone/>
            </a:pPr>
            <a:r>
              <a:rPr lang="en-GB" i="1" dirty="0">
                <a:latin typeface="Consolas" panose="020B0609020204030204" pitchFamily="49" charset="0"/>
              </a:rPr>
              <a:t>R&gt; </a:t>
            </a:r>
            <a:r>
              <a:rPr lang="en-GB" i="1" dirty="0" err="1">
                <a:latin typeface="Consolas" panose="020B0609020204030204" pitchFamily="49" charset="0"/>
              </a:rPr>
              <a:t>sampleSize.randomized</a:t>
            </a:r>
            <a:r>
              <a:rPr lang="en-GB" i="1" dirty="0">
                <a:latin typeface="Consolas" panose="020B0609020204030204" pitchFamily="49" charset="0"/>
              </a:rPr>
              <a:t>(</a:t>
            </a:r>
            <a:r>
              <a:rPr lang="en-GB" b="1" i="1" dirty="0">
                <a:latin typeface="Consolas" panose="020B0609020204030204" pitchFamily="49" charset="0"/>
              </a:rPr>
              <a:t>ER0</a:t>
            </a:r>
            <a:r>
              <a:rPr lang="en-GB" i="1" dirty="0">
                <a:latin typeface="Consolas" panose="020B0609020204030204" pitchFamily="49" charset="0"/>
              </a:rPr>
              <a:t>=1, </a:t>
            </a:r>
            <a:r>
              <a:rPr lang="en-GB" b="1" i="1" dirty="0">
                <a:latin typeface="Consolas" panose="020B0609020204030204" pitchFamily="49" charset="0"/>
              </a:rPr>
              <a:t>G0</a:t>
            </a:r>
            <a:r>
              <a:rPr lang="en-GB" i="1" dirty="0">
                <a:latin typeface="Consolas" panose="020B0609020204030204" pitchFamily="49" charset="0"/>
              </a:rPr>
              <a:t>=2000, </a:t>
            </a:r>
            <a:r>
              <a:rPr lang="en-GB" b="1" i="1" dirty="0">
                <a:latin typeface="Consolas" panose="020B0609020204030204" pitchFamily="49" charset="0"/>
              </a:rPr>
              <a:t>power</a:t>
            </a:r>
            <a:r>
              <a:rPr lang="en-GB" i="1" dirty="0">
                <a:latin typeface="Consolas" panose="020B0609020204030204" pitchFamily="49" charset="0"/>
              </a:rPr>
              <a:t>=0.9, </a:t>
            </a:r>
            <a:r>
              <a:rPr lang="en-GB" b="1" i="1" dirty="0">
                <a:latin typeface="Consolas" panose="020B0609020204030204" pitchFamily="49" charset="0"/>
              </a:rPr>
              <a:t>absMu1</a:t>
            </a:r>
            <a:r>
              <a:rPr lang="en-GB" i="1" dirty="0">
                <a:latin typeface="Consolas" panose="020B0609020204030204" pitchFamily="49" charset="0"/>
              </a:rPr>
              <a:t>=1, </a:t>
            </a:r>
            <a:r>
              <a:rPr lang="en-GB" b="1" i="1" dirty="0" err="1">
                <a:latin typeface="Consolas" panose="020B0609020204030204" pitchFamily="49" charset="0"/>
              </a:rPr>
              <a:t>sigmad</a:t>
            </a:r>
            <a:r>
              <a:rPr lang="en-GB" i="1" dirty="0">
                <a:latin typeface="Consolas" panose="020B0609020204030204" pitchFamily="49" charset="0"/>
              </a:rPr>
              <a:t>=0.566)</a:t>
            </a:r>
          </a:p>
          <a:p>
            <a:pPr marL="0" indent="0">
              <a:buNone/>
            </a:pPr>
            <a:endParaRPr lang="en-GB" dirty="0">
              <a:latin typeface="Consolas" panose="020B0609020204030204" pitchFamily="49" charset="0"/>
            </a:endParaRPr>
          </a:p>
          <a:p>
            <a:pPr marL="0" indent="0">
              <a:buNone/>
            </a:pPr>
            <a:endParaRPr lang="en-GB" dirty="0">
              <a:latin typeface="Consolas" panose="020B0609020204030204" pitchFamily="49" charset="0"/>
            </a:endParaRPr>
          </a:p>
          <a:p>
            <a:pPr marL="0" indent="0">
              <a:buNone/>
            </a:pPr>
            <a:endParaRPr lang="en-GB" dirty="0">
              <a:latin typeface="Consolas" panose="020B0609020204030204" pitchFamily="49" charset="0"/>
            </a:endParaRPr>
          </a:p>
          <a:p>
            <a:pPr marL="0" indent="0">
              <a:buNone/>
            </a:pPr>
            <a:r>
              <a:rPr lang="en-GB" dirty="0">
                <a:latin typeface="Consolas" panose="020B0609020204030204" pitchFamily="49" charset="0"/>
              </a:rPr>
              <a:t>$n[1] 8</a:t>
            </a:r>
          </a:p>
          <a:p>
            <a:pPr marL="0" indent="0">
              <a:buNone/>
            </a:pPr>
            <a:r>
              <a:rPr lang="en-GB" dirty="0">
                <a:latin typeface="Consolas" panose="020B0609020204030204" pitchFamily="49" charset="0"/>
              </a:rPr>
              <a:t>$d[1] 1.766784</a:t>
            </a:r>
          </a:p>
        </p:txBody>
      </p:sp>
      <p:sp>
        <p:nvSpPr>
          <p:cNvPr id="4" name="TextBox 3">
            <a:extLst>
              <a:ext uri="{FF2B5EF4-FFF2-40B4-BE49-F238E27FC236}">
                <a16:creationId xmlns:a16="http://schemas.microsoft.com/office/drawing/2014/main" id="{A83E8FAD-65EB-4C31-BB84-418FA1E53E23}"/>
              </a:ext>
            </a:extLst>
          </p:cNvPr>
          <p:cNvSpPr txBox="1"/>
          <p:nvPr/>
        </p:nvSpPr>
        <p:spPr>
          <a:xfrm>
            <a:off x="3457222" y="2141020"/>
            <a:ext cx="4073551"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GB" dirty="0">
                <a:latin typeface="MV Boli" panose="02000500030200090000" pitchFamily="2" charset="0"/>
                <a:cs typeface="MV Boli" panose="02000500030200090000" pitchFamily="2" charset="0"/>
              </a:rPr>
              <a:t>Allow: one false positive on </a:t>
            </a:r>
            <a:r>
              <a:rPr lang="en-GB" dirty="0" err="1">
                <a:latin typeface="MV Boli" panose="02000500030200090000" pitchFamily="2" charset="0"/>
                <a:cs typeface="MV Boli" panose="02000500030200090000" pitchFamily="2" charset="0"/>
              </a:rPr>
              <a:t>aberage</a:t>
            </a:r>
            <a:endParaRPr lang="en-GB" dirty="0">
              <a:latin typeface="MV Boli" panose="02000500030200090000" pitchFamily="2" charset="0"/>
              <a:cs typeface="MV Boli" panose="02000500030200090000" pitchFamily="2" charset="0"/>
            </a:endParaRPr>
          </a:p>
        </p:txBody>
      </p:sp>
      <p:sp>
        <p:nvSpPr>
          <p:cNvPr id="5" name="TextBox 4">
            <a:extLst>
              <a:ext uri="{FF2B5EF4-FFF2-40B4-BE49-F238E27FC236}">
                <a16:creationId xmlns:a16="http://schemas.microsoft.com/office/drawing/2014/main" id="{4742867C-BD51-4114-BDAA-BBB5AAB87FAC}"/>
              </a:ext>
            </a:extLst>
          </p:cNvPr>
          <p:cNvSpPr txBox="1"/>
          <p:nvPr/>
        </p:nvSpPr>
        <p:spPr>
          <a:xfrm>
            <a:off x="6770620" y="4238514"/>
            <a:ext cx="3197469"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GB" dirty="0">
                <a:latin typeface="MV Boli" panose="02000500030200090000" pitchFamily="2" charset="0"/>
                <a:cs typeface="MV Boli" panose="02000500030200090000" pitchFamily="2" charset="0"/>
              </a:rPr>
              <a:t>2000 not-differently expressed genes</a:t>
            </a:r>
          </a:p>
        </p:txBody>
      </p:sp>
      <p:cxnSp>
        <p:nvCxnSpPr>
          <p:cNvPr id="7" name="Straight Arrow Connector 6">
            <a:extLst>
              <a:ext uri="{FF2B5EF4-FFF2-40B4-BE49-F238E27FC236}">
                <a16:creationId xmlns:a16="http://schemas.microsoft.com/office/drawing/2014/main" id="{886F0B4D-4125-4A2F-AA05-D25327CD030C}"/>
              </a:ext>
            </a:extLst>
          </p:cNvPr>
          <p:cNvCxnSpPr>
            <a:cxnSpLocks/>
            <a:stCxn id="5" idx="0"/>
          </p:cNvCxnSpPr>
          <p:nvPr/>
        </p:nvCxnSpPr>
        <p:spPr>
          <a:xfrm flipH="1" flipV="1">
            <a:off x="8179019" y="3429000"/>
            <a:ext cx="190336" cy="809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33409CD-0D4E-411A-95AD-7781A190165B}"/>
              </a:ext>
            </a:extLst>
          </p:cNvPr>
          <p:cNvCxnSpPr>
            <a:cxnSpLocks/>
            <a:stCxn id="4" idx="2"/>
            <a:endCxn id="3" idx="0"/>
          </p:cNvCxnSpPr>
          <p:nvPr/>
        </p:nvCxnSpPr>
        <p:spPr>
          <a:xfrm>
            <a:off x="5493998" y="2510352"/>
            <a:ext cx="602002" cy="5376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3CFA15F-FEA1-4D5D-8774-3194275C6C5D}"/>
              </a:ext>
            </a:extLst>
          </p:cNvPr>
          <p:cNvSpPr txBox="1"/>
          <p:nvPr/>
        </p:nvSpPr>
        <p:spPr>
          <a:xfrm>
            <a:off x="8703733" y="1764545"/>
            <a:ext cx="2638864"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none" rtlCol="0">
            <a:spAutoFit/>
          </a:bodyPr>
          <a:lstStyle/>
          <a:p>
            <a:r>
              <a:rPr lang="en-GB" dirty="0">
                <a:latin typeface="MV Boli" panose="02000500030200090000" pitchFamily="2" charset="0"/>
                <a:cs typeface="MV Boli" panose="02000500030200090000" pitchFamily="2" charset="0"/>
              </a:rPr>
              <a:t>Require power of 90%</a:t>
            </a:r>
          </a:p>
        </p:txBody>
      </p:sp>
      <p:cxnSp>
        <p:nvCxnSpPr>
          <p:cNvPr id="13" name="Straight Arrow Connector 12">
            <a:extLst>
              <a:ext uri="{FF2B5EF4-FFF2-40B4-BE49-F238E27FC236}">
                <a16:creationId xmlns:a16="http://schemas.microsoft.com/office/drawing/2014/main" id="{A986BC8D-CB1F-4690-88F2-94754AB2F630}"/>
              </a:ext>
            </a:extLst>
          </p:cNvPr>
          <p:cNvCxnSpPr>
            <a:stCxn id="11" idx="2"/>
          </p:cNvCxnSpPr>
          <p:nvPr/>
        </p:nvCxnSpPr>
        <p:spPr>
          <a:xfrm flipH="1">
            <a:off x="9968089" y="2133877"/>
            <a:ext cx="55076" cy="809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0F2C3FB-F888-4202-A0CE-ED7A273D062D}"/>
              </a:ext>
            </a:extLst>
          </p:cNvPr>
          <p:cNvSpPr txBox="1"/>
          <p:nvPr/>
        </p:nvSpPr>
        <p:spPr>
          <a:xfrm>
            <a:off x="304800" y="4265746"/>
            <a:ext cx="2130711"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none" rtlCol="0">
            <a:spAutoFit/>
          </a:bodyPr>
          <a:lstStyle/>
          <a:p>
            <a:r>
              <a:rPr lang="en-GB" dirty="0">
                <a:latin typeface="MV Boli" panose="02000500030200090000" pitchFamily="2" charset="0"/>
                <a:cs typeface="MV Boli" panose="02000500030200090000" pitchFamily="2" charset="0"/>
              </a:rPr>
              <a:t>True effect is 1.0</a:t>
            </a:r>
          </a:p>
        </p:txBody>
      </p:sp>
      <p:sp>
        <p:nvSpPr>
          <p:cNvPr id="16" name="TextBox 15">
            <a:extLst>
              <a:ext uri="{FF2B5EF4-FFF2-40B4-BE49-F238E27FC236}">
                <a16:creationId xmlns:a16="http://schemas.microsoft.com/office/drawing/2014/main" id="{C8A0A582-4BD3-4EDA-A33D-85DC172C688E}"/>
              </a:ext>
            </a:extLst>
          </p:cNvPr>
          <p:cNvSpPr txBox="1"/>
          <p:nvPr/>
        </p:nvSpPr>
        <p:spPr>
          <a:xfrm>
            <a:off x="3050119" y="4311869"/>
            <a:ext cx="3108543"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none" rtlCol="0">
            <a:spAutoFit/>
          </a:bodyPr>
          <a:lstStyle/>
          <a:p>
            <a:r>
              <a:rPr lang="en-GB" dirty="0">
                <a:latin typeface="MV Boli" panose="02000500030200090000" pitchFamily="2" charset="0"/>
                <a:cs typeface="MV Boli" panose="02000500030200090000" pitchFamily="2" charset="0"/>
              </a:rPr>
              <a:t>SD of expression is 0.566</a:t>
            </a:r>
          </a:p>
        </p:txBody>
      </p:sp>
      <p:cxnSp>
        <p:nvCxnSpPr>
          <p:cNvPr id="18" name="Straight Arrow Connector 17">
            <a:extLst>
              <a:ext uri="{FF2B5EF4-FFF2-40B4-BE49-F238E27FC236}">
                <a16:creationId xmlns:a16="http://schemas.microsoft.com/office/drawing/2014/main" id="{615F9FA7-6417-442A-80CD-FD608573D084}"/>
              </a:ext>
            </a:extLst>
          </p:cNvPr>
          <p:cNvCxnSpPr>
            <a:stCxn id="15" idx="0"/>
          </p:cNvCxnSpPr>
          <p:nvPr/>
        </p:nvCxnSpPr>
        <p:spPr>
          <a:xfrm flipV="1">
            <a:off x="1370156" y="3833757"/>
            <a:ext cx="266733" cy="4319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E2B8D16-AD03-4317-B10D-CB21E3CBA841}"/>
              </a:ext>
            </a:extLst>
          </p:cNvPr>
          <p:cNvCxnSpPr>
            <a:cxnSpLocks/>
            <a:stCxn id="16" idx="0"/>
          </p:cNvCxnSpPr>
          <p:nvPr/>
        </p:nvCxnSpPr>
        <p:spPr>
          <a:xfrm flipH="1" flipV="1">
            <a:off x="4346272" y="3833757"/>
            <a:ext cx="258119" cy="4781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4031A48-6CA7-4624-8E1B-83E5F64D9732}"/>
              </a:ext>
            </a:extLst>
          </p:cNvPr>
          <p:cNvSpPr txBox="1"/>
          <p:nvPr/>
        </p:nvSpPr>
        <p:spPr>
          <a:xfrm>
            <a:off x="5597660" y="5595324"/>
            <a:ext cx="5832559" cy="369332"/>
          </a:xfrm>
          <a:prstGeom prst="rect">
            <a:avLst/>
          </a:prstGeom>
          <a:noFill/>
        </p:spPr>
        <p:txBody>
          <a:bodyPr wrap="none" rtlCol="0">
            <a:spAutoFit/>
          </a:bodyPr>
          <a:lstStyle/>
          <a:p>
            <a:r>
              <a:rPr lang="en-GB" b="1" dirty="0"/>
              <a:t>Read the paper or the vignette before you try to apply this!</a:t>
            </a:r>
          </a:p>
        </p:txBody>
      </p:sp>
    </p:spTree>
    <p:extLst>
      <p:ext uri="{BB962C8B-B14F-4D97-AF65-F5344CB8AC3E}">
        <p14:creationId xmlns:p14="http://schemas.microsoft.com/office/powerpoint/2010/main" val="195428345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34202-D265-4441-BBE7-2CECCC8813BB}"/>
              </a:ext>
            </a:extLst>
          </p:cNvPr>
          <p:cNvSpPr>
            <a:spLocks noGrp="1"/>
          </p:cNvSpPr>
          <p:nvPr>
            <p:ph type="title"/>
          </p:nvPr>
        </p:nvSpPr>
        <p:spPr/>
        <p:txBody>
          <a:bodyPr/>
          <a:lstStyle/>
          <a:p>
            <a:r>
              <a:rPr lang="en-GB" dirty="0"/>
              <a:t>Microarray studies – (2) a bit more complex</a:t>
            </a:r>
          </a:p>
        </p:txBody>
      </p:sp>
      <p:sp>
        <p:nvSpPr>
          <p:cNvPr id="3" name="Content Placeholder 2">
            <a:extLst>
              <a:ext uri="{FF2B5EF4-FFF2-40B4-BE49-F238E27FC236}">
                <a16:creationId xmlns:a16="http://schemas.microsoft.com/office/drawing/2014/main" id="{B490C8C7-15AF-41CA-BC1B-ACBBBBA2A26E}"/>
              </a:ext>
            </a:extLst>
          </p:cNvPr>
          <p:cNvSpPr>
            <a:spLocks noGrp="1"/>
          </p:cNvSpPr>
          <p:nvPr>
            <p:ph idx="1"/>
          </p:nvPr>
        </p:nvSpPr>
        <p:spPr/>
        <p:txBody>
          <a:bodyPr>
            <a:normAutofit fontScale="92500" lnSpcReduction="10000"/>
          </a:bodyPr>
          <a:lstStyle/>
          <a:p>
            <a:r>
              <a:rPr lang="en-GB" dirty="0"/>
              <a:t>Not every gene will have the same </a:t>
            </a:r>
            <a:r>
              <a:rPr lang="en-GB" dirty="0" err="1"/>
              <a:t>s.d.</a:t>
            </a:r>
            <a:endParaRPr lang="en-GB" dirty="0"/>
          </a:p>
          <a:p>
            <a:endParaRPr lang="en-GB" dirty="0"/>
          </a:p>
          <a:p>
            <a:r>
              <a:rPr lang="en-GB" dirty="0" err="1"/>
              <a:t>S.d.’s</a:t>
            </a:r>
            <a:r>
              <a:rPr lang="en-GB" dirty="0"/>
              <a:t> are all different implies different sample size needed for each gene.</a:t>
            </a:r>
          </a:p>
          <a:p>
            <a:pPr marL="0" indent="0">
              <a:buNone/>
            </a:pPr>
            <a:endParaRPr lang="en-GB" dirty="0"/>
          </a:p>
          <a:p>
            <a:r>
              <a:rPr lang="en-GB" dirty="0"/>
              <a:t>If we know the </a:t>
            </a:r>
            <a:r>
              <a:rPr lang="en-GB" dirty="0" err="1"/>
              <a:t>s.d.’s</a:t>
            </a:r>
            <a:r>
              <a:rPr lang="en-GB" dirty="0"/>
              <a:t> from similar work in the same system</a:t>
            </a:r>
          </a:p>
          <a:p>
            <a:r>
              <a:rPr lang="en-GB" dirty="0"/>
              <a:t>then rather than fixing Cohens </a:t>
            </a:r>
            <a:r>
              <a:rPr lang="en-GB" i="1" dirty="0"/>
              <a:t>d</a:t>
            </a:r>
            <a:r>
              <a:rPr lang="en-GB" dirty="0"/>
              <a:t>, we can fix the target fold change, and look at the proportion of genes we can detect with a fixed level of power.</a:t>
            </a:r>
          </a:p>
          <a:p>
            <a:endParaRPr lang="en-GB" dirty="0"/>
          </a:p>
          <a:p>
            <a:endParaRPr lang="en-GB" dirty="0"/>
          </a:p>
          <a:p>
            <a:r>
              <a:rPr lang="en-GB" dirty="0"/>
              <a:t>Implemented by </a:t>
            </a:r>
            <a:r>
              <a:rPr lang="en-GB" b="1" i="1" dirty="0" err="1"/>
              <a:t>ssize</a:t>
            </a:r>
            <a:r>
              <a:rPr lang="en-GB" dirty="0"/>
              <a:t> package in Bioconductor.</a:t>
            </a:r>
          </a:p>
        </p:txBody>
      </p:sp>
    </p:spTree>
    <p:extLst>
      <p:ext uri="{BB962C8B-B14F-4D97-AF65-F5344CB8AC3E}">
        <p14:creationId xmlns:p14="http://schemas.microsoft.com/office/powerpoint/2010/main" val="288852270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9816F-FFE9-4626-B86F-16C79D6738A0}"/>
              </a:ext>
            </a:extLst>
          </p:cNvPr>
          <p:cNvSpPr>
            <a:spLocks noGrp="1"/>
          </p:cNvSpPr>
          <p:nvPr>
            <p:ph type="title"/>
          </p:nvPr>
        </p:nvSpPr>
        <p:spPr/>
        <p:txBody>
          <a:bodyPr>
            <a:normAutofit fontScale="90000"/>
          </a:bodyPr>
          <a:lstStyle/>
          <a:p>
            <a:r>
              <a:rPr lang="en-GB" dirty="0"/>
              <a:t>Proportion of differentially expressed genes detectable at each sample size</a:t>
            </a:r>
          </a:p>
        </p:txBody>
      </p:sp>
      <p:pic>
        <p:nvPicPr>
          <p:cNvPr id="4" name="Content Placeholder 3">
            <a:extLst>
              <a:ext uri="{FF2B5EF4-FFF2-40B4-BE49-F238E27FC236}">
                <a16:creationId xmlns:a16="http://schemas.microsoft.com/office/drawing/2014/main" id="{894000B5-E01D-460A-8123-987D2A4EA1A8}"/>
              </a:ext>
            </a:extLst>
          </p:cNvPr>
          <p:cNvPicPr>
            <a:picLocks noGrp="1" noChangeAspect="1"/>
          </p:cNvPicPr>
          <p:nvPr>
            <p:ph sz="half" idx="1"/>
          </p:nvPr>
        </p:nvPicPr>
        <p:blipFill>
          <a:blip r:embed="rId2"/>
          <a:stretch>
            <a:fillRect/>
          </a:stretch>
        </p:blipFill>
        <p:spPr>
          <a:xfrm>
            <a:off x="944672" y="1825625"/>
            <a:ext cx="4968655" cy="4351338"/>
          </a:xfrm>
          <a:prstGeom prst="rect">
            <a:avLst/>
          </a:prstGeom>
        </p:spPr>
      </p:pic>
      <p:sp>
        <p:nvSpPr>
          <p:cNvPr id="5" name="Content Placeholder 4">
            <a:extLst>
              <a:ext uri="{FF2B5EF4-FFF2-40B4-BE49-F238E27FC236}">
                <a16:creationId xmlns:a16="http://schemas.microsoft.com/office/drawing/2014/main" id="{8B92CFA3-747E-4A58-94D9-EA4F02E6D6A2}"/>
              </a:ext>
            </a:extLst>
          </p:cNvPr>
          <p:cNvSpPr>
            <a:spLocks noGrp="1"/>
          </p:cNvSpPr>
          <p:nvPr>
            <p:ph sz="half" idx="2"/>
          </p:nvPr>
        </p:nvSpPr>
        <p:spPr>
          <a:xfrm>
            <a:off x="6172200" y="2194559"/>
            <a:ext cx="5181600" cy="3982403"/>
          </a:xfrm>
        </p:spPr>
        <p:txBody>
          <a:bodyPr/>
          <a:lstStyle/>
          <a:p>
            <a:r>
              <a:rPr lang="en-GB" dirty="0"/>
              <a:t>From </a:t>
            </a:r>
            <a:r>
              <a:rPr lang="en-GB" i="1" dirty="0" err="1"/>
              <a:t>ssize</a:t>
            </a:r>
            <a:r>
              <a:rPr lang="en-GB" dirty="0"/>
              <a:t> Bioconductor R package</a:t>
            </a:r>
          </a:p>
          <a:p>
            <a:endParaRPr lang="en-GB" dirty="0"/>
          </a:p>
          <a:p>
            <a:r>
              <a:rPr lang="en-GB" dirty="0"/>
              <a:t>Need to know:</a:t>
            </a:r>
          </a:p>
          <a:p>
            <a:pPr lvl="1"/>
            <a:r>
              <a:rPr lang="en-GB" dirty="0"/>
              <a:t>Distribution of standard deviations of log-fold change</a:t>
            </a:r>
          </a:p>
          <a:p>
            <a:pPr lvl="1"/>
            <a:endParaRPr lang="en-GB" dirty="0"/>
          </a:p>
          <a:p>
            <a:r>
              <a:rPr lang="en-GB" i="1" dirty="0"/>
              <a:t>‘</a:t>
            </a:r>
            <a:r>
              <a:rPr lang="en-GB" i="1" dirty="0" err="1"/>
              <a:t>ssize</a:t>
            </a:r>
            <a:r>
              <a:rPr lang="en-GB" i="1" dirty="0"/>
              <a:t>’</a:t>
            </a:r>
            <a:r>
              <a:rPr lang="en-GB" dirty="0"/>
              <a:t> vignette for more details</a:t>
            </a:r>
          </a:p>
          <a:p>
            <a:endParaRPr lang="en-GB" dirty="0"/>
          </a:p>
        </p:txBody>
      </p:sp>
    </p:spTree>
    <p:extLst>
      <p:ext uri="{BB962C8B-B14F-4D97-AF65-F5344CB8AC3E}">
        <p14:creationId xmlns:p14="http://schemas.microsoft.com/office/powerpoint/2010/main" val="147752479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46EEE-A2E1-4747-8943-3BA725216FAD}"/>
              </a:ext>
            </a:extLst>
          </p:cNvPr>
          <p:cNvSpPr>
            <a:spLocks noGrp="1"/>
          </p:cNvSpPr>
          <p:nvPr>
            <p:ph type="title"/>
          </p:nvPr>
        </p:nvSpPr>
        <p:spPr/>
        <p:txBody>
          <a:bodyPr/>
          <a:lstStyle/>
          <a:p>
            <a:r>
              <a:rPr lang="en-GB" dirty="0"/>
              <a:t>Microbiome sample size analysis</a:t>
            </a:r>
          </a:p>
        </p:txBody>
      </p:sp>
      <p:sp>
        <p:nvSpPr>
          <p:cNvPr id="3" name="Content Placeholder 2">
            <a:extLst>
              <a:ext uri="{FF2B5EF4-FFF2-40B4-BE49-F238E27FC236}">
                <a16:creationId xmlns:a16="http://schemas.microsoft.com/office/drawing/2014/main" id="{94DEDCC6-2312-410E-8BA5-062EB0A0638E}"/>
              </a:ext>
            </a:extLst>
          </p:cNvPr>
          <p:cNvSpPr>
            <a:spLocks noGrp="1"/>
          </p:cNvSpPr>
          <p:nvPr>
            <p:ph idx="1"/>
          </p:nvPr>
        </p:nvSpPr>
        <p:spPr>
          <a:xfrm>
            <a:off x="995929" y="1838503"/>
            <a:ext cx="10515600" cy="4654372"/>
          </a:xfrm>
        </p:spPr>
        <p:txBody>
          <a:bodyPr>
            <a:normAutofit fontScale="92500" lnSpcReduction="10000"/>
          </a:bodyPr>
          <a:lstStyle/>
          <a:p>
            <a:r>
              <a:rPr lang="en-GB" dirty="0"/>
              <a:t>If you are targeting a small number of parameters</a:t>
            </a:r>
          </a:p>
          <a:p>
            <a:pPr marL="914400" lvl="1" indent="-457200">
              <a:buFont typeface="+mj-lt"/>
              <a:buAutoNum type="arabicPeriod"/>
            </a:pPr>
            <a:r>
              <a:rPr lang="en-GB" dirty="0"/>
              <a:t>Diversity, richness etc (</a:t>
            </a:r>
            <a:r>
              <a:rPr lang="en-GB" b="1" dirty="0"/>
              <a:t>single continuous variable</a:t>
            </a:r>
            <a:r>
              <a:rPr lang="en-GB" dirty="0"/>
              <a:t>)</a:t>
            </a:r>
          </a:p>
          <a:p>
            <a:pPr marL="914400" lvl="1" indent="-457200">
              <a:buFont typeface="+mj-lt"/>
              <a:buAutoNum type="arabicPeriod"/>
            </a:pPr>
            <a:r>
              <a:rPr lang="en-GB" dirty="0"/>
              <a:t>Prevalence of specific species (</a:t>
            </a:r>
            <a:r>
              <a:rPr lang="en-GB" b="1" dirty="0"/>
              <a:t>proportion</a:t>
            </a:r>
            <a:r>
              <a:rPr lang="en-GB" dirty="0"/>
              <a:t>)</a:t>
            </a:r>
          </a:p>
          <a:p>
            <a:pPr marL="914400" lvl="1" indent="-457200">
              <a:buFont typeface="+mj-lt"/>
              <a:buAutoNum type="arabicPeriod"/>
            </a:pPr>
            <a:r>
              <a:rPr lang="en-GB" dirty="0"/>
              <a:t>Existence of specific species (</a:t>
            </a:r>
            <a:r>
              <a:rPr lang="en-GB" b="1" dirty="0"/>
              <a:t>binary outcome</a:t>
            </a:r>
            <a:r>
              <a:rPr lang="en-GB" dirty="0"/>
              <a:t>)</a:t>
            </a:r>
          </a:p>
          <a:p>
            <a:pPr marL="914400" lvl="1" indent="-457200">
              <a:buFont typeface="+mj-lt"/>
              <a:buAutoNum type="arabicPeriod"/>
            </a:pPr>
            <a:r>
              <a:rPr lang="en-GB" dirty="0"/>
              <a:t>Or by dimension reduction (say comparison of first or second PCs)</a:t>
            </a:r>
          </a:p>
          <a:p>
            <a:pPr marL="914400" lvl="1" indent="-457200">
              <a:buFont typeface="+mj-lt"/>
              <a:buAutoNum type="arabicPeriod"/>
            </a:pPr>
            <a:r>
              <a:rPr lang="en-GB" dirty="0"/>
              <a:t>Etc..</a:t>
            </a:r>
          </a:p>
          <a:p>
            <a:r>
              <a:rPr lang="en-GB" dirty="0"/>
              <a:t>Then any of the earlier methods (for simple outcomes) apply.</a:t>
            </a:r>
          </a:p>
          <a:p>
            <a:endParaRPr lang="en-GB" dirty="0"/>
          </a:p>
          <a:p>
            <a:r>
              <a:rPr lang="en-GB" dirty="0"/>
              <a:t>For exploratory differential abundance analysis</a:t>
            </a:r>
          </a:p>
          <a:p>
            <a:pPr lvl="1"/>
            <a:r>
              <a:rPr lang="en-GB" dirty="0"/>
              <a:t>Apply a correction (</a:t>
            </a:r>
            <a:r>
              <a:rPr lang="en-GB" dirty="0" err="1"/>
              <a:t>eg</a:t>
            </a:r>
            <a:r>
              <a:rPr lang="en-GB" dirty="0"/>
              <a:t> </a:t>
            </a:r>
            <a:r>
              <a:rPr lang="en-GB" dirty="0" err="1"/>
              <a:t>Benjamini</a:t>
            </a:r>
            <a:r>
              <a:rPr lang="en-GB" dirty="0"/>
              <a:t>-Hochberg) to p-value and proceed as above</a:t>
            </a:r>
          </a:p>
          <a:p>
            <a:pPr lvl="1"/>
            <a:r>
              <a:rPr lang="en-GB" dirty="0"/>
              <a:t>Or apply the logic of gene expression power calcs (previous slides)</a:t>
            </a:r>
          </a:p>
          <a:p>
            <a:pPr lvl="1"/>
            <a:r>
              <a:rPr lang="en-GB" dirty="0"/>
              <a:t>Or use a simulation (next slides)</a:t>
            </a:r>
          </a:p>
          <a:p>
            <a:pPr lvl="1"/>
            <a:endParaRPr lang="en-GB" dirty="0"/>
          </a:p>
        </p:txBody>
      </p:sp>
    </p:spTree>
    <p:extLst>
      <p:ext uri="{BB962C8B-B14F-4D97-AF65-F5344CB8AC3E}">
        <p14:creationId xmlns:p14="http://schemas.microsoft.com/office/powerpoint/2010/main" val="1824967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7FF3-EC57-4220-BBD8-2B60A6D7F5BF}"/>
              </a:ext>
            </a:extLst>
          </p:cNvPr>
          <p:cNvSpPr>
            <a:spLocks noGrp="1"/>
          </p:cNvSpPr>
          <p:nvPr>
            <p:ph type="title"/>
          </p:nvPr>
        </p:nvSpPr>
        <p:spPr/>
        <p:txBody>
          <a:bodyPr>
            <a:normAutofit/>
          </a:bodyPr>
          <a:lstStyle/>
          <a:p>
            <a:r>
              <a:rPr lang="en-GB" sz="3600" dirty="0"/>
              <a:t>Casals-Pascual et al (2020) Gastroenterology 158:1524-8</a:t>
            </a:r>
          </a:p>
        </p:txBody>
      </p:sp>
      <p:sp>
        <p:nvSpPr>
          <p:cNvPr id="3" name="Content Placeholder 2">
            <a:extLst>
              <a:ext uri="{FF2B5EF4-FFF2-40B4-BE49-F238E27FC236}">
                <a16:creationId xmlns:a16="http://schemas.microsoft.com/office/drawing/2014/main" id="{AC40EFC6-1282-4A06-9176-C42AC3CF02D0}"/>
              </a:ext>
            </a:extLst>
          </p:cNvPr>
          <p:cNvSpPr>
            <a:spLocks noGrp="1"/>
          </p:cNvSpPr>
          <p:nvPr>
            <p:ph idx="1"/>
          </p:nvPr>
        </p:nvSpPr>
        <p:spPr/>
        <p:txBody>
          <a:bodyPr/>
          <a:lstStyle/>
          <a:p>
            <a:endParaRPr lang="en-GB" dirty="0"/>
          </a:p>
        </p:txBody>
      </p:sp>
      <p:pic>
        <p:nvPicPr>
          <p:cNvPr id="5" name="Picture 4">
            <a:extLst>
              <a:ext uri="{FF2B5EF4-FFF2-40B4-BE49-F238E27FC236}">
                <a16:creationId xmlns:a16="http://schemas.microsoft.com/office/drawing/2014/main" id="{71CB2ED6-BF1D-45B6-A8A4-D381F22946E1}"/>
              </a:ext>
            </a:extLst>
          </p:cNvPr>
          <p:cNvPicPr>
            <a:picLocks noChangeAspect="1"/>
          </p:cNvPicPr>
          <p:nvPr/>
        </p:nvPicPr>
        <p:blipFill>
          <a:blip r:embed="rId2"/>
          <a:stretch>
            <a:fillRect/>
          </a:stretch>
        </p:blipFill>
        <p:spPr>
          <a:xfrm>
            <a:off x="838200" y="1489075"/>
            <a:ext cx="9249532" cy="5024437"/>
          </a:xfrm>
          <a:prstGeom prst="rect">
            <a:avLst/>
          </a:prstGeom>
        </p:spPr>
      </p:pic>
    </p:spTree>
    <p:extLst>
      <p:ext uri="{BB962C8B-B14F-4D97-AF65-F5344CB8AC3E}">
        <p14:creationId xmlns:p14="http://schemas.microsoft.com/office/powerpoint/2010/main" val="92820048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9278D-D425-4BF6-8A6B-76FEC46A0E72}"/>
              </a:ext>
            </a:extLst>
          </p:cNvPr>
          <p:cNvSpPr>
            <a:spLocks noGrp="1"/>
          </p:cNvSpPr>
          <p:nvPr>
            <p:ph type="title"/>
          </p:nvPr>
        </p:nvSpPr>
        <p:spPr/>
        <p:txBody>
          <a:bodyPr>
            <a:normAutofit fontScale="90000"/>
          </a:bodyPr>
          <a:lstStyle/>
          <a:p>
            <a:r>
              <a:rPr lang="en-GB"/>
              <a:t>Simulating power calculations for microbiome studies</a:t>
            </a:r>
            <a:endParaRPr lang="en-GB" dirty="0"/>
          </a:p>
        </p:txBody>
      </p:sp>
      <p:sp>
        <p:nvSpPr>
          <p:cNvPr id="3" name="Content Placeholder 2">
            <a:extLst>
              <a:ext uri="{FF2B5EF4-FFF2-40B4-BE49-F238E27FC236}">
                <a16:creationId xmlns:a16="http://schemas.microsoft.com/office/drawing/2014/main" id="{C9F6F66E-7508-4FEB-8818-AA2B26C56F19}"/>
              </a:ext>
            </a:extLst>
          </p:cNvPr>
          <p:cNvSpPr>
            <a:spLocks noGrp="1"/>
          </p:cNvSpPr>
          <p:nvPr>
            <p:ph idx="1"/>
          </p:nvPr>
        </p:nvSpPr>
        <p:spPr>
          <a:xfrm>
            <a:off x="838199" y="1825625"/>
            <a:ext cx="10958689" cy="4351338"/>
          </a:xfrm>
        </p:spPr>
        <p:txBody>
          <a:bodyPr>
            <a:normAutofit/>
          </a:bodyPr>
          <a:lstStyle/>
          <a:p>
            <a:pPr marL="0" indent="0">
              <a:buNone/>
            </a:pPr>
            <a:endParaRPr lang="en-GB" b="1" dirty="0"/>
          </a:p>
          <a:p>
            <a:pPr marL="0" indent="0">
              <a:buNone/>
            </a:pPr>
            <a:r>
              <a:rPr lang="en-GB" b="1" dirty="0"/>
              <a:t>Similar to our exercises earlier:</a:t>
            </a:r>
          </a:p>
          <a:p>
            <a:pPr marL="0" indent="0">
              <a:buNone/>
            </a:pPr>
            <a:endParaRPr lang="en-GB" b="1" dirty="0"/>
          </a:p>
          <a:p>
            <a:pPr marL="514350" indent="-514350">
              <a:buFont typeface="+mj-lt"/>
              <a:buAutoNum type="arabicPeriod"/>
            </a:pPr>
            <a:r>
              <a:rPr lang="en-GB" dirty="0"/>
              <a:t>Simulate datasets similar to the data you will generate in your experiment:</a:t>
            </a:r>
          </a:p>
          <a:p>
            <a:pPr marL="514350" indent="-514350">
              <a:buFont typeface="+mj-lt"/>
              <a:buAutoNum type="arabicPeriod"/>
            </a:pPr>
            <a:r>
              <a:rPr lang="en-GB" dirty="0"/>
              <a:t>Make perturbations of the type you want to be able to detect</a:t>
            </a:r>
          </a:p>
          <a:p>
            <a:pPr marL="514350" indent="-514350">
              <a:buFont typeface="+mj-lt"/>
              <a:buAutoNum type="arabicPeriod"/>
            </a:pPr>
            <a:r>
              <a:rPr lang="en-GB" dirty="0"/>
              <a:t>See what proportion of the changes you can detect at various sample sizes</a:t>
            </a:r>
          </a:p>
          <a:p>
            <a:pPr marL="514350" indent="-514350">
              <a:buFont typeface="+mj-lt"/>
              <a:buAutoNum type="arabicPeriod"/>
            </a:pPr>
            <a:endParaRPr lang="en-GB" dirty="0"/>
          </a:p>
        </p:txBody>
      </p:sp>
    </p:spTree>
    <p:extLst>
      <p:ext uri="{BB962C8B-B14F-4D97-AF65-F5344CB8AC3E}">
        <p14:creationId xmlns:p14="http://schemas.microsoft.com/office/powerpoint/2010/main" val="50743997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9E0E3-60AF-4B4E-83F9-D657D7D3901E}"/>
              </a:ext>
            </a:extLst>
          </p:cNvPr>
          <p:cNvSpPr>
            <a:spLocks noGrp="1"/>
          </p:cNvSpPr>
          <p:nvPr>
            <p:ph type="title"/>
          </p:nvPr>
        </p:nvSpPr>
        <p:spPr/>
        <p:txBody>
          <a:bodyPr>
            <a:normAutofit/>
          </a:bodyPr>
          <a:lstStyle/>
          <a:p>
            <a:r>
              <a:rPr lang="en-GB" dirty="0"/>
              <a:t>Power and sample size for microbiomes</a:t>
            </a:r>
          </a:p>
        </p:txBody>
      </p:sp>
      <p:sp>
        <p:nvSpPr>
          <p:cNvPr id="3" name="Content Placeholder 2">
            <a:extLst>
              <a:ext uri="{FF2B5EF4-FFF2-40B4-BE49-F238E27FC236}">
                <a16:creationId xmlns:a16="http://schemas.microsoft.com/office/drawing/2014/main" id="{807F7EF0-6ADE-49E9-A8C0-28BB6F886705}"/>
              </a:ext>
            </a:extLst>
          </p:cNvPr>
          <p:cNvSpPr>
            <a:spLocks noGrp="1"/>
          </p:cNvSpPr>
          <p:nvPr>
            <p:ph idx="1"/>
          </p:nvPr>
        </p:nvSpPr>
        <p:spPr/>
        <p:txBody>
          <a:bodyPr>
            <a:normAutofit/>
          </a:bodyPr>
          <a:lstStyle/>
          <a:p>
            <a:pPr marL="0" indent="0">
              <a:buNone/>
            </a:pPr>
            <a:r>
              <a:rPr lang="en-GB" b="1" dirty="0"/>
              <a:t>Systematic review – only </a:t>
            </a:r>
            <a:r>
              <a:rPr lang="en-GB" b="1" i="1" dirty="0"/>
              <a:t>four</a:t>
            </a:r>
            <a:r>
              <a:rPr lang="en-GB" b="1" dirty="0"/>
              <a:t> relevant papers presenting methods!</a:t>
            </a:r>
          </a:p>
          <a:p>
            <a:pPr marL="0" indent="0">
              <a:buNone/>
            </a:pPr>
            <a:endParaRPr lang="en-GB" b="1" dirty="0"/>
          </a:p>
          <a:p>
            <a:pPr marL="0" indent="0">
              <a:buNone/>
            </a:pPr>
            <a:r>
              <a:rPr lang="en-GB" b="1" dirty="0"/>
              <a:t>Analytic methods:</a:t>
            </a:r>
          </a:p>
          <a:p>
            <a:pPr marL="0" indent="0">
              <a:buNone/>
            </a:pPr>
            <a:r>
              <a:rPr lang="en-GB" i="1" dirty="0"/>
              <a:t>Follow a similar process to microarray studies</a:t>
            </a:r>
          </a:p>
          <a:p>
            <a:pPr marL="0" indent="0">
              <a:buNone/>
            </a:pPr>
            <a:endParaRPr lang="en-GB" b="1" dirty="0"/>
          </a:p>
          <a:p>
            <a:pPr marL="0" indent="0">
              <a:buNone/>
            </a:pPr>
            <a:r>
              <a:rPr lang="en-GB" b="1" dirty="0"/>
              <a:t>Simulation methods:</a:t>
            </a:r>
          </a:p>
          <a:p>
            <a:pPr marL="0" indent="0">
              <a:buNone/>
            </a:pPr>
            <a:r>
              <a:rPr lang="en-GB" dirty="0"/>
              <a:t>Create a realistic dataset and add realistic differences to it</a:t>
            </a:r>
          </a:p>
          <a:p>
            <a:pPr marL="0" indent="0">
              <a:buNone/>
            </a:pPr>
            <a:r>
              <a:rPr lang="en-GB" dirty="0"/>
              <a:t>Try to recover the true differences with different sample sizes</a:t>
            </a:r>
          </a:p>
          <a:p>
            <a:pPr marL="0" indent="0">
              <a:buNone/>
            </a:pPr>
            <a:endParaRPr lang="en-GB" b="1" dirty="0"/>
          </a:p>
          <a:p>
            <a:pPr marL="0" indent="0">
              <a:buNone/>
            </a:pPr>
            <a:endParaRPr lang="en-GB" dirty="0"/>
          </a:p>
        </p:txBody>
      </p:sp>
    </p:spTree>
    <p:extLst>
      <p:ext uri="{BB962C8B-B14F-4D97-AF65-F5344CB8AC3E}">
        <p14:creationId xmlns:p14="http://schemas.microsoft.com/office/powerpoint/2010/main" val="118957669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43082-9C05-44C0-BF0E-C87A8A1750A8}"/>
              </a:ext>
            </a:extLst>
          </p:cNvPr>
          <p:cNvSpPr>
            <a:spLocks noGrp="1"/>
          </p:cNvSpPr>
          <p:nvPr>
            <p:ph type="title"/>
          </p:nvPr>
        </p:nvSpPr>
        <p:spPr/>
        <p:txBody>
          <a:bodyPr/>
          <a:lstStyle/>
          <a:p>
            <a:r>
              <a:rPr lang="en-GB" dirty="0"/>
              <a:t>More complex designs</a:t>
            </a:r>
          </a:p>
        </p:txBody>
      </p:sp>
      <p:sp>
        <p:nvSpPr>
          <p:cNvPr id="3" name="Content Placeholder 2">
            <a:extLst>
              <a:ext uri="{FF2B5EF4-FFF2-40B4-BE49-F238E27FC236}">
                <a16:creationId xmlns:a16="http://schemas.microsoft.com/office/drawing/2014/main" id="{1ED2830D-47A6-401A-9662-F1DD2E09F8CC}"/>
              </a:ext>
            </a:extLst>
          </p:cNvPr>
          <p:cNvSpPr>
            <a:spLocks noGrp="1"/>
          </p:cNvSpPr>
          <p:nvPr>
            <p:ph idx="1"/>
          </p:nvPr>
        </p:nvSpPr>
        <p:spPr/>
        <p:txBody>
          <a:bodyPr>
            <a:normAutofit/>
          </a:bodyPr>
          <a:lstStyle/>
          <a:p>
            <a:r>
              <a:rPr lang="en-GB" dirty="0"/>
              <a:t>There are lots of resources on sample size calculations for different designs</a:t>
            </a:r>
          </a:p>
          <a:p>
            <a:endParaRPr lang="en-GB" dirty="0"/>
          </a:p>
          <a:p>
            <a:r>
              <a:rPr lang="en-GB" dirty="0"/>
              <a:t>Make sure you understand what each is doing, and that it matches the problem you are trying to solve, your priorities for your experiment, your design, your analysis plan and expectations about the findings..</a:t>
            </a:r>
          </a:p>
          <a:p>
            <a:endParaRPr lang="en-GB" dirty="0"/>
          </a:p>
          <a:p>
            <a:r>
              <a:rPr lang="en-GB" dirty="0"/>
              <a:t>It won’t be perfect but will be a reasonable ballpark guide</a:t>
            </a:r>
          </a:p>
          <a:p>
            <a:endParaRPr lang="en-GB" dirty="0"/>
          </a:p>
        </p:txBody>
      </p:sp>
    </p:spTree>
    <p:extLst>
      <p:ext uri="{BB962C8B-B14F-4D97-AF65-F5344CB8AC3E}">
        <p14:creationId xmlns:p14="http://schemas.microsoft.com/office/powerpoint/2010/main" val="895922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678648F-9675-4EF5-904F-6BF64B774C12}"/>
              </a:ext>
            </a:extLst>
          </p:cNvPr>
          <p:cNvSpPr>
            <a:spLocks noGrp="1"/>
          </p:cNvSpPr>
          <p:nvPr>
            <p:ph type="ctrTitle"/>
          </p:nvPr>
        </p:nvSpPr>
        <p:spPr/>
        <p:txBody>
          <a:bodyPr>
            <a:normAutofit fontScale="90000"/>
          </a:bodyPr>
          <a:lstStyle/>
          <a:p>
            <a:r>
              <a:rPr lang="en-GB" dirty="0"/>
              <a:t>Session 5</a:t>
            </a:r>
            <a:br>
              <a:rPr lang="en-GB" dirty="0"/>
            </a:br>
            <a:r>
              <a:rPr lang="en-GB" dirty="0"/>
              <a:t>How to need fewer samples</a:t>
            </a:r>
          </a:p>
        </p:txBody>
      </p:sp>
      <p:sp>
        <p:nvSpPr>
          <p:cNvPr id="7" name="Subtitle 6">
            <a:extLst>
              <a:ext uri="{FF2B5EF4-FFF2-40B4-BE49-F238E27FC236}">
                <a16:creationId xmlns:a16="http://schemas.microsoft.com/office/drawing/2014/main" id="{C5A0B4B0-316C-4A81-9229-D354CAFDD567}"/>
              </a:ext>
            </a:extLst>
          </p:cNvPr>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45568370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A71A5-4847-4E7C-A5F7-D306C1DE613A}"/>
              </a:ext>
            </a:extLst>
          </p:cNvPr>
          <p:cNvSpPr>
            <a:spLocks noGrp="1"/>
          </p:cNvSpPr>
          <p:nvPr>
            <p:ph type="title"/>
          </p:nvPr>
        </p:nvSpPr>
        <p:spPr/>
        <p:txBody>
          <a:bodyPr>
            <a:normAutofit fontScale="90000"/>
          </a:bodyPr>
          <a:lstStyle/>
          <a:p>
            <a:r>
              <a:rPr lang="en-GB" dirty="0"/>
              <a:t>How to reduce required sample size in a research study</a:t>
            </a:r>
          </a:p>
        </p:txBody>
      </p:sp>
      <p:sp>
        <p:nvSpPr>
          <p:cNvPr id="3" name="Content Placeholder 2">
            <a:extLst>
              <a:ext uri="{FF2B5EF4-FFF2-40B4-BE49-F238E27FC236}">
                <a16:creationId xmlns:a16="http://schemas.microsoft.com/office/drawing/2014/main" id="{0B7DFFCE-310B-41D3-B8F9-E43D8D2C4B94}"/>
              </a:ext>
            </a:extLst>
          </p:cNvPr>
          <p:cNvSpPr>
            <a:spLocks noGrp="1"/>
          </p:cNvSpPr>
          <p:nvPr>
            <p:ph idx="1"/>
          </p:nvPr>
        </p:nvSpPr>
        <p:spPr>
          <a:xfrm>
            <a:off x="838200" y="1825625"/>
            <a:ext cx="10515600" cy="4667250"/>
          </a:xfrm>
        </p:spPr>
        <p:txBody>
          <a:bodyPr>
            <a:normAutofit fontScale="77500" lnSpcReduction="20000"/>
          </a:bodyPr>
          <a:lstStyle/>
          <a:p>
            <a:pPr marL="514350" indent="-514350">
              <a:buFont typeface="+mj-lt"/>
              <a:buAutoNum type="arabicPeriod"/>
            </a:pPr>
            <a:r>
              <a:rPr lang="en-GB" b="1" dirty="0"/>
              <a:t>Reduce noise </a:t>
            </a:r>
            <a:r>
              <a:rPr lang="en-GB" dirty="0"/>
              <a:t>in outcome measure</a:t>
            </a:r>
          </a:p>
          <a:p>
            <a:pPr lvl="1"/>
            <a:r>
              <a:rPr lang="en-GB" dirty="0"/>
              <a:t>Better outcome measure (more proximal to intervention / less noisy?)</a:t>
            </a:r>
          </a:p>
          <a:p>
            <a:pPr lvl="1"/>
            <a:r>
              <a:rPr lang="en-GB" dirty="0"/>
              <a:t>More careful sampling of units, control of experimental parameters (less representative)</a:t>
            </a:r>
          </a:p>
          <a:p>
            <a:pPr marL="514350" indent="-514350">
              <a:buFont typeface="+mj-lt"/>
              <a:buAutoNum type="arabicPeriod"/>
            </a:pPr>
            <a:r>
              <a:rPr lang="en-GB" dirty="0"/>
              <a:t>Use a </a:t>
            </a:r>
            <a:r>
              <a:rPr lang="en-GB" b="1" dirty="0"/>
              <a:t>more efficient design</a:t>
            </a:r>
            <a:r>
              <a:rPr lang="en-GB" dirty="0"/>
              <a:t> or </a:t>
            </a:r>
            <a:r>
              <a:rPr lang="en-GB" b="1" dirty="0"/>
              <a:t>analysis</a:t>
            </a:r>
          </a:p>
          <a:p>
            <a:pPr lvl="1"/>
            <a:r>
              <a:rPr lang="en-GB" dirty="0"/>
              <a:t>Pairing samples.   Consider balance between groups</a:t>
            </a:r>
          </a:p>
          <a:p>
            <a:pPr marL="514350" indent="-514350">
              <a:buFont typeface="+mj-lt"/>
              <a:buAutoNum type="arabicPeriod"/>
            </a:pPr>
            <a:r>
              <a:rPr lang="en-GB" dirty="0"/>
              <a:t>Consider </a:t>
            </a:r>
            <a:r>
              <a:rPr lang="en-GB" b="1" dirty="0"/>
              <a:t>Adaptive design </a:t>
            </a:r>
            <a:r>
              <a:rPr lang="en-GB" dirty="0"/>
              <a:t>or </a:t>
            </a:r>
            <a:r>
              <a:rPr lang="en-GB" b="1" dirty="0"/>
              <a:t>Sequential testing</a:t>
            </a:r>
            <a:r>
              <a:rPr lang="en-GB" dirty="0"/>
              <a:t>?  Dropping arms when not needed? (</a:t>
            </a:r>
            <a:r>
              <a:rPr lang="en-GB" dirty="0">
                <a:hlinkClick r:id="rId2"/>
              </a:rPr>
              <a:t>https://journals.plos.org/plosbiology/article?id=10.1371/journal.pbio.2001307</a:t>
            </a:r>
            <a:r>
              <a:rPr lang="en-GB" dirty="0"/>
              <a:t>)</a:t>
            </a:r>
          </a:p>
          <a:p>
            <a:pPr marL="514350" indent="-514350">
              <a:buFont typeface="+mj-lt"/>
              <a:buAutoNum type="arabicPeriod"/>
            </a:pPr>
            <a:r>
              <a:rPr lang="en-GB" b="1" dirty="0"/>
              <a:t>Design properly </a:t>
            </a:r>
            <a:r>
              <a:rPr lang="en-GB" dirty="0"/>
              <a:t>(use </a:t>
            </a:r>
            <a:r>
              <a:rPr lang="en-GB" dirty="0" err="1"/>
              <a:t>eg</a:t>
            </a:r>
            <a:r>
              <a:rPr lang="en-GB" dirty="0"/>
              <a:t> an experimental design assistant)</a:t>
            </a:r>
          </a:p>
          <a:p>
            <a:pPr marL="514350" indent="-514350">
              <a:buFont typeface="+mj-lt"/>
              <a:buAutoNum type="arabicPeriod"/>
            </a:pPr>
            <a:r>
              <a:rPr lang="en-GB" b="1" dirty="0"/>
              <a:t>Reduce number of hypotheses</a:t>
            </a:r>
            <a:r>
              <a:rPr lang="en-GB" dirty="0"/>
              <a:t> being tested</a:t>
            </a:r>
          </a:p>
          <a:p>
            <a:pPr marL="514350" indent="-514350">
              <a:buFont typeface="+mj-lt"/>
              <a:buAutoNum type="arabicPeriod"/>
            </a:pPr>
            <a:r>
              <a:rPr lang="en-GB" dirty="0"/>
              <a:t>Do </a:t>
            </a:r>
            <a:r>
              <a:rPr lang="en-GB" b="1" dirty="0"/>
              <a:t>fewer studies </a:t>
            </a:r>
            <a:r>
              <a:rPr lang="en-GB" dirty="0"/>
              <a:t>but do </a:t>
            </a:r>
            <a:r>
              <a:rPr lang="en-GB" b="1" dirty="0"/>
              <a:t>better studies</a:t>
            </a:r>
          </a:p>
          <a:p>
            <a:pPr marL="514350" indent="-514350">
              <a:buFont typeface="+mj-lt"/>
              <a:buAutoNum type="arabicPeriod"/>
            </a:pPr>
            <a:r>
              <a:rPr lang="en-GB" dirty="0"/>
              <a:t>Avoid needless replication.  </a:t>
            </a:r>
            <a:r>
              <a:rPr lang="en-GB" b="1" dirty="0"/>
              <a:t>Build consortia</a:t>
            </a:r>
            <a:r>
              <a:rPr lang="en-GB" dirty="0"/>
              <a:t>.  Apply for </a:t>
            </a:r>
            <a:r>
              <a:rPr lang="en-GB" b="1" dirty="0"/>
              <a:t>realistically large</a:t>
            </a:r>
            <a:r>
              <a:rPr lang="en-GB" dirty="0"/>
              <a:t> grants.</a:t>
            </a:r>
          </a:p>
          <a:p>
            <a:pPr marL="514350" indent="-514350">
              <a:buFont typeface="+mj-lt"/>
              <a:buAutoNum type="arabicPeriod"/>
            </a:pPr>
            <a:r>
              <a:rPr lang="en-GB" dirty="0"/>
              <a:t>Use </a:t>
            </a:r>
            <a:r>
              <a:rPr lang="en-GB" b="1" dirty="0"/>
              <a:t>meta-analysis</a:t>
            </a:r>
          </a:p>
          <a:p>
            <a:pPr marL="514350" indent="-514350">
              <a:buFont typeface="+mj-lt"/>
              <a:buAutoNum type="arabicPeriod"/>
            </a:pPr>
            <a:r>
              <a:rPr lang="en-GB" dirty="0"/>
              <a:t>Be realistic about what you can detect.</a:t>
            </a:r>
          </a:p>
        </p:txBody>
      </p:sp>
    </p:spTree>
    <p:extLst>
      <p:ext uri="{BB962C8B-B14F-4D97-AF65-F5344CB8AC3E}">
        <p14:creationId xmlns:p14="http://schemas.microsoft.com/office/powerpoint/2010/main" val="2434904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C6987-113A-4D93-A77F-30E4F41060AC}"/>
              </a:ext>
            </a:extLst>
          </p:cNvPr>
          <p:cNvSpPr>
            <a:spLocks noGrp="1"/>
          </p:cNvSpPr>
          <p:nvPr>
            <p:ph type="title"/>
          </p:nvPr>
        </p:nvSpPr>
        <p:spPr/>
        <p:txBody>
          <a:bodyPr/>
          <a:lstStyle/>
          <a:p>
            <a:r>
              <a:rPr lang="en-GB" dirty="0"/>
              <a:t>So what </a:t>
            </a:r>
            <a:r>
              <a:rPr lang="en-GB" b="1" dirty="0"/>
              <a:t>exactly </a:t>
            </a:r>
            <a:r>
              <a:rPr lang="en-GB" dirty="0"/>
              <a:t>is your scientific question?</a:t>
            </a:r>
          </a:p>
        </p:txBody>
      </p:sp>
      <p:sp>
        <p:nvSpPr>
          <p:cNvPr id="3" name="Content Placeholder 2">
            <a:extLst>
              <a:ext uri="{FF2B5EF4-FFF2-40B4-BE49-F238E27FC236}">
                <a16:creationId xmlns:a16="http://schemas.microsoft.com/office/drawing/2014/main" id="{35171DB8-471A-4895-83E1-23050EACCE7B}"/>
              </a:ext>
            </a:extLst>
          </p:cNvPr>
          <p:cNvSpPr>
            <a:spLocks noGrp="1"/>
          </p:cNvSpPr>
          <p:nvPr>
            <p:ph idx="1"/>
          </p:nvPr>
        </p:nvSpPr>
        <p:spPr>
          <a:xfrm>
            <a:off x="520146" y="1146457"/>
            <a:ext cx="4966253" cy="5101529"/>
          </a:xfrm>
        </p:spPr>
        <p:txBody>
          <a:bodyPr>
            <a:normAutofit fontScale="70000" lnSpcReduction="20000"/>
          </a:bodyPr>
          <a:lstStyle/>
          <a:p>
            <a:endParaRPr lang="en-GB" dirty="0"/>
          </a:p>
          <a:p>
            <a:pPr marL="0" indent="0">
              <a:buNone/>
            </a:pPr>
            <a:r>
              <a:rPr lang="en-GB" b="1" dirty="0"/>
              <a:t>The sample size question:</a:t>
            </a:r>
          </a:p>
          <a:p>
            <a:endParaRPr lang="en-GB" dirty="0"/>
          </a:p>
          <a:p>
            <a:pPr marL="0" indent="0">
              <a:buNone/>
            </a:pPr>
            <a:r>
              <a:rPr lang="en-GB" dirty="0"/>
              <a:t>How many samples do I need….</a:t>
            </a:r>
          </a:p>
          <a:p>
            <a:pPr marL="0" indent="0">
              <a:buNone/>
            </a:pPr>
            <a:r>
              <a:rPr lang="en-GB" dirty="0"/>
              <a:t>……….</a:t>
            </a:r>
            <a:r>
              <a:rPr lang="en-GB" b="1" dirty="0"/>
              <a:t>to meet my scientific objective.</a:t>
            </a:r>
          </a:p>
          <a:p>
            <a:endParaRPr lang="en-GB" dirty="0"/>
          </a:p>
          <a:p>
            <a:r>
              <a:rPr lang="en-GB" dirty="0" err="1"/>
              <a:t>Ie</a:t>
            </a:r>
            <a:r>
              <a:rPr lang="en-GB" dirty="0"/>
              <a:t> to answer the </a:t>
            </a:r>
            <a:r>
              <a:rPr lang="en-GB" b="1" i="1" dirty="0"/>
              <a:t>question</a:t>
            </a:r>
            <a:r>
              <a:rPr lang="en-GB" dirty="0"/>
              <a:t> you set out to answer.</a:t>
            </a:r>
          </a:p>
          <a:p>
            <a:endParaRPr lang="en-GB" dirty="0"/>
          </a:p>
          <a:p>
            <a:pPr marL="0" indent="0">
              <a:buNone/>
            </a:pPr>
            <a:r>
              <a:rPr lang="en-GB" b="1" dirty="0"/>
              <a:t>Two important things you need to know!</a:t>
            </a:r>
          </a:p>
          <a:p>
            <a:endParaRPr lang="en-GB" dirty="0"/>
          </a:p>
          <a:p>
            <a:pPr marL="514350" indent="-514350">
              <a:buFont typeface="+mj-lt"/>
              <a:buAutoNum type="arabicPeriod"/>
            </a:pPr>
            <a:r>
              <a:rPr lang="en-GB" dirty="0"/>
              <a:t>What is my scientific objective?</a:t>
            </a:r>
          </a:p>
          <a:p>
            <a:pPr marL="514350" indent="-514350">
              <a:buFont typeface="+mj-lt"/>
              <a:buAutoNum type="arabicPeriod"/>
            </a:pPr>
            <a:endParaRPr lang="en-GB" dirty="0"/>
          </a:p>
          <a:p>
            <a:pPr marL="514350" indent="-514350">
              <a:buFont typeface="+mj-lt"/>
              <a:buAutoNum type="arabicPeriod"/>
            </a:pPr>
            <a:r>
              <a:rPr lang="en-GB" dirty="0"/>
              <a:t>When will I know if I’ve met my objective</a:t>
            </a:r>
          </a:p>
        </p:txBody>
      </p:sp>
      <p:sp>
        <p:nvSpPr>
          <p:cNvPr id="6" name="Rectangle: Rounded Corners 5">
            <a:extLst>
              <a:ext uri="{FF2B5EF4-FFF2-40B4-BE49-F238E27FC236}">
                <a16:creationId xmlns:a16="http://schemas.microsoft.com/office/drawing/2014/main" id="{18F29F4E-F4F6-4108-863A-1A5B31450771}"/>
              </a:ext>
            </a:extLst>
          </p:cNvPr>
          <p:cNvSpPr/>
          <p:nvPr/>
        </p:nvSpPr>
        <p:spPr>
          <a:xfrm>
            <a:off x="6705602" y="1595551"/>
            <a:ext cx="2830286" cy="1300048"/>
          </a:xfrm>
          <a:prstGeom prst="roundRect">
            <a:avLst/>
          </a:prstGeom>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r>
              <a:rPr lang="en-GB" dirty="0">
                <a:latin typeface="Calibri" panose="020F0502020204030204" pitchFamily="34" charset="0"/>
                <a:ea typeface="Calibri" panose="020F0502020204030204" pitchFamily="34" charset="0"/>
                <a:cs typeface="Calibri" panose="020F0502020204030204" pitchFamily="34" charset="0"/>
              </a:rPr>
              <a:t>We want to describe the gut microbiome of older adults. How many samples do we need?</a:t>
            </a:r>
          </a:p>
        </p:txBody>
      </p:sp>
      <p:sp>
        <p:nvSpPr>
          <p:cNvPr id="7" name="Rectangle: Rounded Corners 6">
            <a:extLst>
              <a:ext uri="{FF2B5EF4-FFF2-40B4-BE49-F238E27FC236}">
                <a16:creationId xmlns:a16="http://schemas.microsoft.com/office/drawing/2014/main" id="{DF917184-F1E6-483A-9256-DB56268E4015}"/>
              </a:ext>
            </a:extLst>
          </p:cNvPr>
          <p:cNvSpPr/>
          <p:nvPr/>
        </p:nvSpPr>
        <p:spPr>
          <a:xfrm>
            <a:off x="8610602" y="4444168"/>
            <a:ext cx="2830286" cy="609938"/>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latin typeface="Calibri" panose="020F0502020204030204" pitchFamily="34" charset="0"/>
                <a:ea typeface="Calibri" panose="020F0502020204030204" pitchFamily="34" charset="0"/>
                <a:cs typeface="Calibri" panose="020F0502020204030204" pitchFamily="34" charset="0"/>
              </a:rPr>
              <a:t>Can you be more specific…</a:t>
            </a:r>
          </a:p>
        </p:txBody>
      </p:sp>
      <p:sp>
        <p:nvSpPr>
          <p:cNvPr id="8" name="Rectangle: Rounded Corners 7">
            <a:extLst>
              <a:ext uri="{FF2B5EF4-FFF2-40B4-BE49-F238E27FC236}">
                <a16:creationId xmlns:a16="http://schemas.microsoft.com/office/drawing/2014/main" id="{7F45F104-C078-49BE-86BA-EB765950FD94}"/>
              </a:ext>
            </a:extLst>
          </p:cNvPr>
          <p:cNvSpPr/>
          <p:nvPr/>
        </p:nvSpPr>
        <p:spPr>
          <a:xfrm>
            <a:off x="6705602" y="3697222"/>
            <a:ext cx="2830286" cy="609938"/>
          </a:xfrm>
          <a:prstGeom prst="roundRect">
            <a:avLst/>
          </a:prstGeom>
          <a:ln>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r>
              <a:rPr lang="en-GB" dirty="0">
                <a:latin typeface="Calibri" panose="020F0502020204030204" pitchFamily="34" charset="0"/>
                <a:ea typeface="Calibri" panose="020F0502020204030204" pitchFamily="34" charset="0"/>
                <a:cs typeface="Calibri" panose="020F0502020204030204" pitchFamily="34" charset="0"/>
              </a:rPr>
              <a:t>To describe the gut microbiome of older adults</a:t>
            </a:r>
          </a:p>
        </p:txBody>
      </p:sp>
      <p:sp>
        <p:nvSpPr>
          <p:cNvPr id="9" name="Rectangle: Rounded Corners 8">
            <a:extLst>
              <a:ext uri="{FF2B5EF4-FFF2-40B4-BE49-F238E27FC236}">
                <a16:creationId xmlns:a16="http://schemas.microsoft.com/office/drawing/2014/main" id="{2782C5D0-3994-41C1-A4C9-7ED3887A4F47}"/>
              </a:ext>
            </a:extLst>
          </p:cNvPr>
          <p:cNvSpPr/>
          <p:nvPr/>
        </p:nvSpPr>
        <p:spPr>
          <a:xfrm>
            <a:off x="8610602" y="2995216"/>
            <a:ext cx="2830286" cy="609938"/>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latin typeface="Calibri" panose="020F0502020204030204" pitchFamily="34" charset="0"/>
                <a:ea typeface="Calibri" panose="020F0502020204030204" pitchFamily="34" charset="0"/>
                <a:cs typeface="Calibri" panose="020F0502020204030204" pitchFamily="34" charset="0"/>
              </a:rPr>
              <a:t>What is your research question?</a:t>
            </a:r>
          </a:p>
        </p:txBody>
      </p:sp>
      <p:sp>
        <p:nvSpPr>
          <p:cNvPr id="10" name="Rectangle: Rounded Corners 9">
            <a:extLst>
              <a:ext uri="{FF2B5EF4-FFF2-40B4-BE49-F238E27FC236}">
                <a16:creationId xmlns:a16="http://schemas.microsoft.com/office/drawing/2014/main" id="{36A0890C-FA35-4500-93EC-BA19DD8BCD43}"/>
              </a:ext>
            </a:extLst>
          </p:cNvPr>
          <p:cNvSpPr/>
          <p:nvPr/>
        </p:nvSpPr>
        <p:spPr>
          <a:xfrm>
            <a:off x="6705602" y="5194351"/>
            <a:ext cx="2830286" cy="425970"/>
          </a:xfrm>
          <a:prstGeom prst="roundRect">
            <a:avLst/>
          </a:prstGeom>
          <a:ln>
            <a:solidFill>
              <a:schemeClr val="bg1"/>
            </a:solidFill>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GB" dirty="0">
                <a:solidFill>
                  <a:schemeClr val="dk1"/>
                </a:solidFill>
                <a:latin typeface="Calibri" panose="020F0502020204030204" pitchFamily="34" charset="0"/>
                <a:ea typeface="Calibri" panose="020F0502020204030204" pitchFamily="34" charset="0"/>
                <a:cs typeface="Calibri" panose="020F0502020204030204" pitchFamily="34" charset="0"/>
              </a:rPr>
              <a:t>What do you mean?</a:t>
            </a:r>
          </a:p>
        </p:txBody>
      </p:sp>
      <p:sp>
        <p:nvSpPr>
          <p:cNvPr id="11" name="Rectangle: Rounded Corners 10">
            <a:extLst>
              <a:ext uri="{FF2B5EF4-FFF2-40B4-BE49-F238E27FC236}">
                <a16:creationId xmlns:a16="http://schemas.microsoft.com/office/drawing/2014/main" id="{741FFB17-CAE2-40CE-8D3D-78F2419C20E0}"/>
              </a:ext>
            </a:extLst>
          </p:cNvPr>
          <p:cNvSpPr/>
          <p:nvPr/>
        </p:nvSpPr>
        <p:spPr>
          <a:xfrm>
            <a:off x="8610602" y="5737038"/>
            <a:ext cx="2830286" cy="923405"/>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latin typeface="Calibri" panose="020F0502020204030204" pitchFamily="34" charset="0"/>
                <a:ea typeface="Calibri" panose="020F0502020204030204" pitchFamily="34" charset="0"/>
                <a:cs typeface="Calibri" panose="020F0502020204030204" pitchFamily="34" charset="0"/>
              </a:rPr>
              <a:t>…..what exactly are you going to learn from your data…</a:t>
            </a:r>
          </a:p>
        </p:txBody>
      </p:sp>
    </p:spTree>
    <p:extLst>
      <p:ext uri="{BB962C8B-B14F-4D97-AF65-F5344CB8AC3E}">
        <p14:creationId xmlns:p14="http://schemas.microsoft.com/office/powerpoint/2010/main" val="940733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0FA46-057E-4D37-BE85-3D2439722ACF}"/>
              </a:ext>
            </a:extLst>
          </p:cNvPr>
          <p:cNvSpPr>
            <a:spLocks noGrp="1"/>
          </p:cNvSpPr>
          <p:nvPr>
            <p:ph type="title"/>
          </p:nvPr>
        </p:nvSpPr>
        <p:spPr/>
        <p:txBody>
          <a:bodyPr>
            <a:normAutofit/>
          </a:bodyPr>
          <a:lstStyle/>
          <a:p>
            <a:r>
              <a:rPr lang="en-GB" sz="3600" dirty="0"/>
              <a:t>Less noise or more effect = fewer samples needed</a:t>
            </a:r>
          </a:p>
        </p:txBody>
      </p:sp>
      <p:sp>
        <p:nvSpPr>
          <p:cNvPr id="3" name="Content Placeholder 2">
            <a:extLst>
              <a:ext uri="{FF2B5EF4-FFF2-40B4-BE49-F238E27FC236}">
                <a16:creationId xmlns:a16="http://schemas.microsoft.com/office/drawing/2014/main" id="{DE728C5F-0B04-4A6A-8D46-F2F6AF56300A}"/>
              </a:ext>
            </a:extLst>
          </p:cNvPr>
          <p:cNvSpPr>
            <a:spLocks noGrp="1"/>
          </p:cNvSpPr>
          <p:nvPr>
            <p:ph idx="1"/>
          </p:nvPr>
        </p:nvSpPr>
        <p:spPr/>
        <p:txBody>
          <a:bodyPr>
            <a:normAutofit/>
          </a:bodyPr>
          <a:lstStyle/>
          <a:p>
            <a:pPr marL="0" indent="0">
              <a:buNone/>
            </a:pPr>
            <a:r>
              <a:rPr lang="en-GB" dirty="0"/>
              <a:t>Reduce noise in outcome measure:</a:t>
            </a:r>
          </a:p>
          <a:p>
            <a:pPr lvl="1"/>
            <a:endParaRPr lang="en-GB" dirty="0"/>
          </a:p>
          <a:p>
            <a:pPr lvl="1"/>
            <a:r>
              <a:rPr lang="en-GB" dirty="0"/>
              <a:t>Use an outcome that is more proximal to your intervention?</a:t>
            </a:r>
            <a:br>
              <a:rPr lang="en-GB" dirty="0"/>
            </a:br>
            <a:r>
              <a:rPr lang="en-GB" dirty="0"/>
              <a:t>(as phase II drug trials often will use biomarkers rather than clinical outcomes)</a:t>
            </a:r>
          </a:p>
          <a:p>
            <a:pPr lvl="1"/>
            <a:endParaRPr lang="en-GB" dirty="0"/>
          </a:p>
          <a:p>
            <a:pPr lvl="1"/>
            <a:r>
              <a:rPr lang="en-GB" dirty="0"/>
              <a:t>Use a composite outcome?  Or an outcome that is more reliable?  </a:t>
            </a:r>
            <a:br>
              <a:rPr lang="en-GB" dirty="0"/>
            </a:br>
            <a:r>
              <a:rPr lang="en-GB" dirty="0"/>
              <a:t>(</a:t>
            </a:r>
            <a:r>
              <a:rPr lang="en-GB" dirty="0" err="1"/>
              <a:t>eg</a:t>
            </a:r>
            <a:r>
              <a:rPr lang="en-GB" dirty="0"/>
              <a:t> objective vs subjective?  Repeat measurements?)</a:t>
            </a:r>
          </a:p>
          <a:p>
            <a:pPr lvl="1"/>
            <a:endParaRPr lang="en-GB" dirty="0"/>
          </a:p>
          <a:p>
            <a:pPr lvl="1"/>
            <a:r>
              <a:rPr lang="en-GB" dirty="0"/>
              <a:t>More careful sampling of units, reduce heterogeneity in sample population</a:t>
            </a:r>
            <a:br>
              <a:rPr lang="en-GB" dirty="0"/>
            </a:br>
            <a:r>
              <a:rPr lang="en-GB" dirty="0"/>
              <a:t>(at possible cost to generalisability)</a:t>
            </a:r>
          </a:p>
          <a:p>
            <a:pPr lvl="1"/>
            <a:endParaRPr lang="en-GB" dirty="0"/>
          </a:p>
          <a:p>
            <a:endParaRPr lang="en-GB" dirty="0"/>
          </a:p>
        </p:txBody>
      </p:sp>
    </p:spTree>
    <p:extLst>
      <p:ext uri="{BB962C8B-B14F-4D97-AF65-F5344CB8AC3E}">
        <p14:creationId xmlns:p14="http://schemas.microsoft.com/office/powerpoint/2010/main" val="182603300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B697F-2947-4349-86A5-9E5D6F2D2B2D}"/>
              </a:ext>
            </a:extLst>
          </p:cNvPr>
          <p:cNvSpPr>
            <a:spLocks noGrp="1"/>
          </p:cNvSpPr>
          <p:nvPr>
            <p:ph type="title"/>
          </p:nvPr>
        </p:nvSpPr>
        <p:spPr/>
        <p:txBody>
          <a:bodyPr/>
          <a:lstStyle/>
          <a:p>
            <a:r>
              <a:rPr lang="en-GB" dirty="0"/>
              <a:t>Do not dichotomise your continuous measures</a:t>
            </a:r>
          </a:p>
        </p:txBody>
      </p:sp>
      <p:sp>
        <p:nvSpPr>
          <p:cNvPr id="3" name="Content Placeholder 2">
            <a:extLst>
              <a:ext uri="{FF2B5EF4-FFF2-40B4-BE49-F238E27FC236}">
                <a16:creationId xmlns:a16="http://schemas.microsoft.com/office/drawing/2014/main" id="{DAF650A8-EAC6-45EE-8D47-AE4DE6C03299}"/>
              </a:ext>
            </a:extLst>
          </p:cNvPr>
          <p:cNvSpPr>
            <a:spLocks noGrp="1"/>
          </p:cNvSpPr>
          <p:nvPr>
            <p:ph idx="1"/>
          </p:nvPr>
        </p:nvSpPr>
        <p:spPr/>
        <p:txBody>
          <a:bodyPr/>
          <a:lstStyle/>
          <a:p>
            <a:r>
              <a:rPr lang="en-GB" dirty="0">
                <a:hlinkClick r:id="rId2"/>
              </a:rPr>
              <a:t>https://georgemsavva.github.io/R_for_Statistics/dichot.html</a:t>
            </a:r>
            <a:r>
              <a:rPr lang="en-GB" dirty="0"/>
              <a:t> </a:t>
            </a:r>
          </a:p>
        </p:txBody>
      </p:sp>
      <p:pic>
        <p:nvPicPr>
          <p:cNvPr id="5" name="Picture 4" descr="Chart, box and whisker chart&#10;&#10;Description automatically generated">
            <a:extLst>
              <a:ext uri="{FF2B5EF4-FFF2-40B4-BE49-F238E27FC236}">
                <a16:creationId xmlns:a16="http://schemas.microsoft.com/office/drawing/2014/main" id="{0097F758-7226-4B46-98C7-3668D7A1C5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133" y="2521325"/>
            <a:ext cx="5059322" cy="3613801"/>
          </a:xfrm>
          <a:prstGeom prst="rect">
            <a:avLst/>
          </a:prstGeom>
        </p:spPr>
      </p:pic>
      <p:pic>
        <p:nvPicPr>
          <p:cNvPr id="7" name="Picture 6" descr="Chart, line chart&#10;&#10;Description automatically generated">
            <a:extLst>
              <a:ext uri="{FF2B5EF4-FFF2-40B4-BE49-F238E27FC236}">
                <a16:creationId xmlns:a16="http://schemas.microsoft.com/office/drawing/2014/main" id="{FB86C984-B663-4ACE-B719-CFC0602E09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5553" y="2521325"/>
            <a:ext cx="5117892" cy="3655637"/>
          </a:xfrm>
          <a:prstGeom prst="rect">
            <a:avLst/>
          </a:prstGeom>
        </p:spPr>
      </p:pic>
    </p:spTree>
    <p:extLst>
      <p:ext uri="{BB962C8B-B14F-4D97-AF65-F5344CB8AC3E}">
        <p14:creationId xmlns:p14="http://schemas.microsoft.com/office/powerpoint/2010/main" val="368977077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BA484-2134-4E43-B8F1-8BEDB789CC51}"/>
              </a:ext>
            </a:extLst>
          </p:cNvPr>
          <p:cNvSpPr>
            <a:spLocks noGrp="1"/>
          </p:cNvSpPr>
          <p:nvPr>
            <p:ph type="title"/>
          </p:nvPr>
        </p:nvSpPr>
        <p:spPr/>
        <p:txBody>
          <a:bodyPr/>
          <a:lstStyle/>
          <a:p>
            <a:r>
              <a:rPr lang="en-GB"/>
              <a:t>Change your design</a:t>
            </a:r>
          </a:p>
        </p:txBody>
      </p:sp>
      <p:sp>
        <p:nvSpPr>
          <p:cNvPr id="3" name="Content Placeholder 2">
            <a:extLst>
              <a:ext uri="{FF2B5EF4-FFF2-40B4-BE49-F238E27FC236}">
                <a16:creationId xmlns:a16="http://schemas.microsoft.com/office/drawing/2014/main" id="{FFC4E32B-B971-4BDE-A01E-9EE2006DC4CC}"/>
              </a:ext>
            </a:extLst>
          </p:cNvPr>
          <p:cNvSpPr>
            <a:spLocks noGrp="1"/>
          </p:cNvSpPr>
          <p:nvPr>
            <p:ph idx="1"/>
          </p:nvPr>
        </p:nvSpPr>
        <p:spPr/>
        <p:txBody>
          <a:bodyPr>
            <a:normAutofit fontScale="85000" lnSpcReduction="20000"/>
          </a:bodyPr>
          <a:lstStyle/>
          <a:p>
            <a:r>
              <a:rPr lang="en-GB" dirty="0"/>
              <a:t>Consider </a:t>
            </a:r>
            <a:r>
              <a:rPr lang="en-GB" b="1" dirty="0"/>
              <a:t>pairing, or repeated measures </a:t>
            </a:r>
            <a:r>
              <a:rPr lang="en-GB" dirty="0"/>
              <a:t>analysis to remove variance</a:t>
            </a:r>
            <a:br>
              <a:rPr lang="en-GB" dirty="0"/>
            </a:br>
            <a:r>
              <a:rPr lang="en-GB" dirty="0"/>
              <a:t>(</a:t>
            </a:r>
            <a:r>
              <a:rPr lang="en-GB" dirty="0" err="1"/>
              <a:t>eg</a:t>
            </a:r>
            <a:r>
              <a:rPr lang="en-GB" dirty="0"/>
              <a:t> cross-over study)</a:t>
            </a:r>
          </a:p>
          <a:p>
            <a:endParaRPr lang="en-GB" dirty="0"/>
          </a:p>
          <a:p>
            <a:r>
              <a:rPr lang="en-GB" b="1" dirty="0"/>
              <a:t>Blocking or minimisation to ensure balance </a:t>
            </a:r>
            <a:r>
              <a:rPr lang="en-GB" dirty="0"/>
              <a:t>across treatment groups</a:t>
            </a:r>
          </a:p>
          <a:p>
            <a:endParaRPr lang="en-GB" dirty="0"/>
          </a:p>
          <a:p>
            <a:r>
              <a:rPr lang="en-GB" b="1" dirty="0"/>
              <a:t>Carefully </a:t>
            </a:r>
            <a:r>
              <a:rPr lang="en-GB" dirty="0"/>
              <a:t>Consider whether all groups are really necessary</a:t>
            </a:r>
          </a:p>
          <a:p>
            <a:pPr lvl="1"/>
            <a:r>
              <a:rPr lang="en-GB" dirty="0"/>
              <a:t>Might pre-post meet your objective rather than between groups?</a:t>
            </a:r>
          </a:p>
          <a:p>
            <a:endParaRPr lang="en-GB" dirty="0"/>
          </a:p>
          <a:p>
            <a:r>
              <a:rPr lang="en-GB" dirty="0"/>
              <a:t>Consider using a </a:t>
            </a:r>
            <a:r>
              <a:rPr lang="en-GB" b="1" dirty="0"/>
              <a:t>factorial </a:t>
            </a:r>
            <a:r>
              <a:rPr lang="en-GB" dirty="0"/>
              <a:t>design rather than multiple arms</a:t>
            </a:r>
          </a:p>
          <a:p>
            <a:endParaRPr lang="en-GB" dirty="0"/>
          </a:p>
          <a:p>
            <a:r>
              <a:rPr lang="en-GB" dirty="0"/>
              <a:t>Go on the </a:t>
            </a:r>
            <a:r>
              <a:rPr lang="en-GB" b="1" i="1" dirty="0"/>
              <a:t>experimental design and analysis </a:t>
            </a:r>
            <a:r>
              <a:rPr lang="en-GB" dirty="0"/>
              <a:t>course or read a book on design appropriate to your field!</a:t>
            </a:r>
            <a:endParaRPr lang="en-GB" i="1" dirty="0"/>
          </a:p>
        </p:txBody>
      </p:sp>
    </p:spTree>
    <p:extLst>
      <p:ext uri="{BB962C8B-B14F-4D97-AF65-F5344CB8AC3E}">
        <p14:creationId xmlns:p14="http://schemas.microsoft.com/office/powerpoint/2010/main" val="22072620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B697F-2947-4349-86A5-9E5D6F2D2B2D}"/>
              </a:ext>
            </a:extLst>
          </p:cNvPr>
          <p:cNvSpPr>
            <a:spLocks noGrp="1"/>
          </p:cNvSpPr>
          <p:nvPr>
            <p:ph type="title"/>
          </p:nvPr>
        </p:nvSpPr>
        <p:spPr/>
        <p:txBody>
          <a:bodyPr>
            <a:normAutofit fontScale="90000"/>
          </a:bodyPr>
          <a:lstStyle/>
          <a:p>
            <a:r>
              <a:rPr lang="en-GB" dirty="0"/>
              <a:t>Consider trying to increase the treatment effect:</a:t>
            </a:r>
          </a:p>
        </p:txBody>
      </p:sp>
      <p:sp>
        <p:nvSpPr>
          <p:cNvPr id="3" name="Content Placeholder 2">
            <a:extLst>
              <a:ext uri="{FF2B5EF4-FFF2-40B4-BE49-F238E27FC236}">
                <a16:creationId xmlns:a16="http://schemas.microsoft.com/office/drawing/2014/main" id="{32B465A5-19F7-433D-9597-BC742DEB1AAB}"/>
              </a:ext>
            </a:extLst>
          </p:cNvPr>
          <p:cNvSpPr>
            <a:spLocks noGrp="1"/>
          </p:cNvSpPr>
          <p:nvPr>
            <p:ph idx="1"/>
          </p:nvPr>
        </p:nvSpPr>
        <p:spPr>
          <a:xfrm>
            <a:off x="838200" y="2505075"/>
            <a:ext cx="10515600" cy="3671888"/>
          </a:xfrm>
        </p:spPr>
        <p:txBody>
          <a:bodyPr/>
          <a:lstStyle/>
          <a:p>
            <a:r>
              <a:rPr lang="en-GB" dirty="0"/>
              <a:t>A larger effect size is easier to detect.</a:t>
            </a:r>
          </a:p>
          <a:p>
            <a:endParaRPr lang="en-GB" dirty="0"/>
          </a:p>
          <a:p>
            <a:r>
              <a:rPr lang="en-GB" dirty="0"/>
              <a:t>If you’re just trying to show that an effect exists *at all* then inducing the largest possible effect by increasing the treatment, the duration, or by reducing the number of treatment levels might help.</a:t>
            </a:r>
          </a:p>
          <a:p>
            <a:pPr marL="0" indent="0">
              <a:buNone/>
            </a:pPr>
            <a:endParaRPr lang="en-GB" dirty="0"/>
          </a:p>
        </p:txBody>
      </p:sp>
    </p:spTree>
    <p:extLst>
      <p:ext uri="{BB962C8B-B14F-4D97-AF65-F5344CB8AC3E}">
        <p14:creationId xmlns:p14="http://schemas.microsoft.com/office/powerpoint/2010/main" val="282104902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10582-FA8F-44D2-A699-8EB3DAB40738}"/>
              </a:ext>
            </a:extLst>
          </p:cNvPr>
          <p:cNvSpPr>
            <a:spLocks noGrp="1"/>
          </p:cNvSpPr>
          <p:nvPr>
            <p:ph type="title"/>
          </p:nvPr>
        </p:nvSpPr>
        <p:spPr/>
        <p:txBody>
          <a:bodyPr/>
          <a:lstStyle/>
          <a:p>
            <a:r>
              <a:rPr lang="en-GB" dirty="0"/>
              <a:t>Factorial designs can be more efficient!</a:t>
            </a:r>
          </a:p>
        </p:txBody>
      </p:sp>
      <p:sp>
        <p:nvSpPr>
          <p:cNvPr id="3" name="Content Placeholder 2">
            <a:extLst>
              <a:ext uri="{FF2B5EF4-FFF2-40B4-BE49-F238E27FC236}">
                <a16:creationId xmlns:a16="http://schemas.microsoft.com/office/drawing/2014/main" id="{C4A5F515-0F4E-491A-A903-80F050FF9A9F}"/>
              </a:ext>
            </a:extLst>
          </p:cNvPr>
          <p:cNvSpPr>
            <a:spLocks noGrp="1"/>
          </p:cNvSpPr>
          <p:nvPr>
            <p:ph idx="1"/>
          </p:nvPr>
        </p:nvSpPr>
        <p:spPr>
          <a:xfrm>
            <a:off x="838200" y="1399032"/>
            <a:ext cx="10515600" cy="4775951"/>
          </a:xfrm>
        </p:spPr>
        <p:txBody>
          <a:bodyPr/>
          <a:lstStyle/>
          <a:p>
            <a:r>
              <a:rPr lang="en-GB" dirty="0"/>
              <a:t>Consider testing effect of 2 factors, A and B, with 24 observations:</a:t>
            </a:r>
          </a:p>
        </p:txBody>
      </p:sp>
      <p:cxnSp>
        <p:nvCxnSpPr>
          <p:cNvPr id="5" name="Straight Connector 4">
            <a:extLst>
              <a:ext uri="{FF2B5EF4-FFF2-40B4-BE49-F238E27FC236}">
                <a16:creationId xmlns:a16="http://schemas.microsoft.com/office/drawing/2014/main" id="{13D4786D-F593-43F6-B5C0-3F6516A3366A}"/>
              </a:ext>
            </a:extLst>
          </p:cNvPr>
          <p:cNvCxnSpPr>
            <a:cxnSpLocks/>
          </p:cNvCxnSpPr>
          <p:nvPr/>
        </p:nvCxnSpPr>
        <p:spPr>
          <a:xfrm>
            <a:off x="8717925" y="3281633"/>
            <a:ext cx="0" cy="1446909"/>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E3DDB85-FB1F-425B-98C0-CCB142E25BAE}"/>
              </a:ext>
            </a:extLst>
          </p:cNvPr>
          <p:cNvCxnSpPr>
            <a:cxnSpLocks/>
          </p:cNvCxnSpPr>
          <p:nvPr/>
        </p:nvCxnSpPr>
        <p:spPr>
          <a:xfrm>
            <a:off x="7419702" y="4016701"/>
            <a:ext cx="2517422"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9095BB-DB5F-43F3-A751-98BA6515BD49}"/>
              </a:ext>
            </a:extLst>
          </p:cNvPr>
          <p:cNvSpPr txBox="1"/>
          <p:nvPr/>
        </p:nvSpPr>
        <p:spPr>
          <a:xfrm>
            <a:off x="9092320" y="3277977"/>
            <a:ext cx="669942"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GB" dirty="0"/>
              <a:t>A</a:t>
            </a:r>
          </a:p>
          <a:p>
            <a:r>
              <a:rPr lang="en-GB" dirty="0"/>
              <a:t>N=6</a:t>
            </a:r>
          </a:p>
        </p:txBody>
      </p:sp>
      <p:sp>
        <p:nvSpPr>
          <p:cNvPr id="9" name="TextBox 8">
            <a:extLst>
              <a:ext uri="{FF2B5EF4-FFF2-40B4-BE49-F238E27FC236}">
                <a16:creationId xmlns:a16="http://schemas.microsoft.com/office/drawing/2014/main" id="{AF51C426-48D2-4EA8-849F-3C267B6D0AAB}"/>
              </a:ext>
            </a:extLst>
          </p:cNvPr>
          <p:cNvSpPr txBox="1"/>
          <p:nvPr/>
        </p:nvSpPr>
        <p:spPr>
          <a:xfrm>
            <a:off x="7684654" y="4150494"/>
            <a:ext cx="877739"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GB" dirty="0"/>
              <a:t>B</a:t>
            </a:r>
          </a:p>
          <a:p>
            <a:r>
              <a:rPr lang="en-GB" dirty="0"/>
              <a:t>N=6</a:t>
            </a:r>
          </a:p>
        </p:txBody>
      </p:sp>
      <p:sp>
        <p:nvSpPr>
          <p:cNvPr id="10" name="TextBox 9">
            <a:extLst>
              <a:ext uri="{FF2B5EF4-FFF2-40B4-BE49-F238E27FC236}">
                <a16:creationId xmlns:a16="http://schemas.microsoft.com/office/drawing/2014/main" id="{883B18C1-B220-479E-97B7-F1E5BC0D5157}"/>
              </a:ext>
            </a:extLst>
          </p:cNvPr>
          <p:cNvSpPr txBox="1"/>
          <p:nvPr/>
        </p:nvSpPr>
        <p:spPr>
          <a:xfrm>
            <a:off x="9098299" y="4153544"/>
            <a:ext cx="663964"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GB" dirty="0"/>
              <a:t>A + B</a:t>
            </a:r>
          </a:p>
          <a:p>
            <a:r>
              <a:rPr lang="en-GB" dirty="0"/>
              <a:t>N=6</a:t>
            </a:r>
          </a:p>
        </p:txBody>
      </p:sp>
      <p:sp>
        <p:nvSpPr>
          <p:cNvPr id="11" name="TextBox 10">
            <a:extLst>
              <a:ext uri="{FF2B5EF4-FFF2-40B4-BE49-F238E27FC236}">
                <a16:creationId xmlns:a16="http://schemas.microsoft.com/office/drawing/2014/main" id="{3AFBBEC6-FB02-4EC8-9AFD-B166390CE133}"/>
              </a:ext>
            </a:extLst>
          </p:cNvPr>
          <p:cNvSpPr txBox="1"/>
          <p:nvPr/>
        </p:nvSpPr>
        <p:spPr>
          <a:xfrm>
            <a:off x="7684654" y="3294776"/>
            <a:ext cx="877741"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GB" dirty="0"/>
              <a:t>Control</a:t>
            </a:r>
          </a:p>
          <a:p>
            <a:r>
              <a:rPr lang="en-GB" dirty="0"/>
              <a:t>N=6</a:t>
            </a:r>
          </a:p>
        </p:txBody>
      </p:sp>
      <p:sp>
        <p:nvSpPr>
          <p:cNvPr id="12" name="TextBox 11">
            <a:extLst>
              <a:ext uri="{FF2B5EF4-FFF2-40B4-BE49-F238E27FC236}">
                <a16:creationId xmlns:a16="http://schemas.microsoft.com/office/drawing/2014/main" id="{727EEFD8-3448-4EE1-87CA-5537C39F69B4}"/>
              </a:ext>
            </a:extLst>
          </p:cNvPr>
          <p:cNvSpPr txBox="1"/>
          <p:nvPr/>
        </p:nvSpPr>
        <p:spPr>
          <a:xfrm>
            <a:off x="1494640" y="3665699"/>
            <a:ext cx="877741"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GB" dirty="0"/>
              <a:t>Control</a:t>
            </a:r>
          </a:p>
          <a:p>
            <a:r>
              <a:rPr lang="en-GB" dirty="0"/>
              <a:t>N=8</a:t>
            </a:r>
          </a:p>
        </p:txBody>
      </p:sp>
      <p:sp>
        <p:nvSpPr>
          <p:cNvPr id="13" name="TextBox 12">
            <a:extLst>
              <a:ext uri="{FF2B5EF4-FFF2-40B4-BE49-F238E27FC236}">
                <a16:creationId xmlns:a16="http://schemas.microsoft.com/office/drawing/2014/main" id="{4A0573C2-DB89-45BB-A0A9-76EEEA790E9F}"/>
              </a:ext>
            </a:extLst>
          </p:cNvPr>
          <p:cNvSpPr txBox="1"/>
          <p:nvPr/>
        </p:nvSpPr>
        <p:spPr>
          <a:xfrm>
            <a:off x="2702211" y="3665699"/>
            <a:ext cx="566181"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GB" dirty="0"/>
              <a:t>A</a:t>
            </a:r>
          </a:p>
          <a:p>
            <a:r>
              <a:rPr lang="en-GB" dirty="0"/>
              <a:t>N=8</a:t>
            </a:r>
          </a:p>
        </p:txBody>
      </p:sp>
      <p:sp>
        <p:nvSpPr>
          <p:cNvPr id="14" name="TextBox 13">
            <a:extLst>
              <a:ext uri="{FF2B5EF4-FFF2-40B4-BE49-F238E27FC236}">
                <a16:creationId xmlns:a16="http://schemas.microsoft.com/office/drawing/2014/main" id="{2764D527-097B-4D60-928C-496620FE508A}"/>
              </a:ext>
            </a:extLst>
          </p:cNvPr>
          <p:cNvSpPr txBox="1"/>
          <p:nvPr/>
        </p:nvSpPr>
        <p:spPr>
          <a:xfrm>
            <a:off x="3591867" y="3665699"/>
            <a:ext cx="566181"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en-GB" dirty="0"/>
              <a:t>B</a:t>
            </a:r>
          </a:p>
          <a:p>
            <a:r>
              <a:rPr lang="en-GB" dirty="0"/>
              <a:t>N=8</a:t>
            </a:r>
          </a:p>
        </p:txBody>
      </p:sp>
      <p:sp>
        <p:nvSpPr>
          <p:cNvPr id="15" name="TextBox 14">
            <a:extLst>
              <a:ext uri="{FF2B5EF4-FFF2-40B4-BE49-F238E27FC236}">
                <a16:creationId xmlns:a16="http://schemas.microsoft.com/office/drawing/2014/main" id="{E2351C13-B8D5-47DE-A439-658EB8B6A83F}"/>
              </a:ext>
            </a:extLst>
          </p:cNvPr>
          <p:cNvSpPr txBox="1"/>
          <p:nvPr/>
        </p:nvSpPr>
        <p:spPr>
          <a:xfrm>
            <a:off x="1064766" y="3084324"/>
            <a:ext cx="3761351" cy="369332"/>
          </a:xfrm>
          <a:prstGeom prst="rect">
            <a:avLst/>
          </a:prstGeom>
          <a:noFill/>
        </p:spPr>
        <p:txBody>
          <a:bodyPr wrap="none" rtlCol="0">
            <a:spAutoFit/>
          </a:bodyPr>
          <a:lstStyle/>
          <a:p>
            <a:r>
              <a:rPr lang="en-GB" dirty="0"/>
              <a:t>Three groups: Control, Treat A, Treat B</a:t>
            </a:r>
          </a:p>
        </p:txBody>
      </p:sp>
      <p:sp>
        <p:nvSpPr>
          <p:cNvPr id="16" name="TextBox 15">
            <a:extLst>
              <a:ext uri="{FF2B5EF4-FFF2-40B4-BE49-F238E27FC236}">
                <a16:creationId xmlns:a16="http://schemas.microsoft.com/office/drawing/2014/main" id="{7D80E28F-B569-4605-BF0C-D77A1293DE5D}"/>
              </a:ext>
            </a:extLst>
          </p:cNvPr>
          <p:cNvSpPr txBox="1"/>
          <p:nvPr/>
        </p:nvSpPr>
        <p:spPr>
          <a:xfrm>
            <a:off x="527141" y="4714335"/>
            <a:ext cx="4870116" cy="923330"/>
          </a:xfrm>
          <a:prstGeom prst="rect">
            <a:avLst/>
          </a:prstGeom>
          <a:noFill/>
        </p:spPr>
        <p:txBody>
          <a:bodyPr wrap="none" rtlCol="0">
            <a:spAutoFit/>
          </a:bodyPr>
          <a:lstStyle/>
          <a:p>
            <a:pPr algn="ctr"/>
            <a:r>
              <a:rPr lang="en-GB" dirty="0"/>
              <a:t>Effect of factor A: A vs control</a:t>
            </a:r>
          </a:p>
          <a:p>
            <a:pPr algn="ctr"/>
            <a:r>
              <a:rPr lang="en-GB" dirty="0"/>
              <a:t>N=16</a:t>
            </a:r>
          </a:p>
          <a:p>
            <a:pPr algn="ctr"/>
            <a:r>
              <a:rPr lang="en-GB" dirty="0"/>
              <a:t>We’re wasting the 8 “Group B” observations here!</a:t>
            </a:r>
          </a:p>
        </p:txBody>
      </p:sp>
      <p:sp>
        <p:nvSpPr>
          <p:cNvPr id="21" name="TextBox 20">
            <a:extLst>
              <a:ext uri="{FF2B5EF4-FFF2-40B4-BE49-F238E27FC236}">
                <a16:creationId xmlns:a16="http://schemas.microsoft.com/office/drawing/2014/main" id="{4379BB63-7B36-4868-894F-0A5E68F4D550}"/>
              </a:ext>
            </a:extLst>
          </p:cNvPr>
          <p:cNvSpPr txBox="1"/>
          <p:nvPr/>
        </p:nvSpPr>
        <p:spPr>
          <a:xfrm>
            <a:off x="5985153" y="2401429"/>
            <a:ext cx="4712207" cy="646331"/>
          </a:xfrm>
          <a:prstGeom prst="rect">
            <a:avLst/>
          </a:prstGeom>
          <a:noFill/>
        </p:spPr>
        <p:txBody>
          <a:bodyPr wrap="square" rtlCol="0">
            <a:spAutoFit/>
          </a:bodyPr>
          <a:lstStyle/>
          <a:p>
            <a:pPr algn="ctr"/>
            <a:r>
              <a:rPr lang="en-GB" dirty="0"/>
              <a:t>Factorial design with four groups: </a:t>
            </a:r>
          </a:p>
          <a:p>
            <a:pPr algn="ctr"/>
            <a:r>
              <a:rPr lang="en-GB" dirty="0"/>
              <a:t>Control, Treat A, Treat B, Treat A+B</a:t>
            </a:r>
          </a:p>
        </p:txBody>
      </p:sp>
      <p:sp>
        <p:nvSpPr>
          <p:cNvPr id="22" name="TextBox 21">
            <a:extLst>
              <a:ext uri="{FF2B5EF4-FFF2-40B4-BE49-F238E27FC236}">
                <a16:creationId xmlns:a16="http://schemas.microsoft.com/office/drawing/2014/main" id="{C2E24457-7E37-455C-9AE7-E809012345B3}"/>
              </a:ext>
            </a:extLst>
          </p:cNvPr>
          <p:cNvSpPr txBox="1"/>
          <p:nvPr/>
        </p:nvSpPr>
        <p:spPr>
          <a:xfrm>
            <a:off x="6431019" y="5147759"/>
            <a:ext cx="4531370" cy="1200329"/>
          </a:xfrm>
          <a:prstGeom prst="rect">
            <a:avLst/>
          </a:prstGeom>
          <a:noFill/>
        </p:spPr>
        <p:txBody>
          <a:bodyPr wrap="none" rtlCol="0">
            <a:spAutoFit/>
          </a:bodyPr>
          <a:lstStyle/>
          <a:p>
            <a:pPr algn="ctr"/>
            <a:r>
              <a:rPr lang="en-GB" dirty="0"/>
              <a:t>Effect of treat A:</a:t>
            </a:r>
          </a:p>
          <a:p>
            <a:pPr algn="ctr"/>
            <a:r>
              <a:rPr lang="en-GB" dirty="0"/>
              <a:t>(A and A+B) vs (control and B only)</a:t>
            </a:r>
          </a:p>
          <a:p>
            <a:pPr algn="ctr"/>
            <a:r>
              <a:rPr lang="en-GB" dirty="0"/>
              <a:t>All 24 observations used!</a:t>
            </a:r>
          </a:p>
          <a:p>
            <a:pPr algn="ctr"/>
            <a:r>
              <a:rPr lang="en-GB" dirty="0"/>
              <a:t>50% more data for the same total sample size!</a:t>
            </a:r>
          </a:p>
        </p:txBody>
      </p:sp>
    </p:spTree>
    <p:extLst>
      <p:ext uri="{BB962C8B-B14F-4D97-AF65-F5344CB8AC3E}">
        <p14:creationId xmlns:p14="http://schemas.microsoft.com/office/powerpoint/2010/main" val="1416141567"/>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A5106-C739-41B6-9652-0B04CC83761C}"/>
              </a:ext>
            </a:extLst>
          </p:cNvPr>
          <p:cNvSpPr>
            <a:spLocks noGrp="1"/>
          </p:cNvSpPr>
          <p:nvPr>
            <p:ph type="title"/>
          </p:nvPr>
        </p:nvSpPr>
        <p:spPr/>
        <p:txBody>
          <a:bodyPr>
            <a:normAutofit fontScale="90000"/>
          </a:bodyPr>
          <a:lstStyle/>
          <a:p>
            <a:r>
              <a:rPr lang="en-GB" dirty="0"/>
              <a:t>Consider </a:t>
            </a:r>
            <a:r>
              <a:rPr lang="en-GB" u="sng" dirty="0"/>
              <a:t>adaptive</a:t>
            </a:r>
            <a:r>
              <a:rPr lang="en-GB" dirty="0"/>
              <a:t> design </a:t>
            </a:r>
            <a:br>
              <a:rPr lang="en-GB" dirty="0"/>
            </a:br>
            <a:r>
              <a:rPr lang="en-GB" dirty="0"/>
              <a:t>(design that changes as we go)</a:t>
            </a:r>
          </a:p>
        </p:txBody>
      </p:sp>
      <p:sp>
        <p:nvSpPr>
          <p:cNvPr id="3" name="Content Placeholder 2">
            <a:extLst>
              <a:ext uri="{FF2B5EF4-FFF2-40B4-BE49-F238E27FC236}">
                <a16:creationId xmlns:a16="http://schemas.microsoft.com/office/drawing/2014/main" id="{06788C8D-85E3-4FE7-847F-DAF5F6DC97FA}"/>
              </a:ext>
            </a:extLst>
          </p:cNvPr>
          <p:cNvSpPr>
            <a:spLocks noGrp="1"/>
          </p:cNvSpPr>
          <p:nvPr>
            <p:ph idx="1"/>
          </p:nvPr>
        </p:nvSpPr>
        <p:spPr>
          <a:xfrm>
            <a:off x="838200" y="1690688"/>
            <a:ext cx="10515600" cy="4351338"/>
          </a:xfrm>
        </p:spPr>
        <p:txBody>
          <a:bodyPr/>
          <a:lstStyle/>
          <a:p>
            <a:r>
              <a:rPr lang="en-GB" dirty="0"/>
              <a:t>Clinical trials are very resource intensive, triallists have come up with lots of ways to save money but still be robust:</a:t>
            </a:r>
          </a:p>
          <a:p>
            <a:r>
              <a:rPr lang="en-GB" dirty="0" err="1"/>
              <a:t>Eg</a:t>
            </a:r>
            <a:r>
              <a:rPr lang="en-GB" dirty="0"/>
              <a:t> </a:t>
            </a:r>
            <a:r>
              <a:rPr lang="en-GB" b="1" dirty="0"/>
              <a:t>carefully planned </a:t>
            </a:r>
            <a:r>
              <a:rPr lang="en-GB" dirty="0"/>
              <a:t>group sequential design:  (need to adjust p-value threshold to allow possibility of stopping the study early)</a:t>
            </a:r>
          </a:p>
          <a:p>
            <a:endParaRPr lang="en-GB" dirty="0"/>
          </a:p>
          <a:p>
            <a:endParaRPr lang="en-GB" dirty="0"/>
          </a:p>
          <a:p>
            <a:endParaRPr lang="en-GB" dirty="0"/>
          </a:p>
        </p:txBody>
      </p:sp>
      <p:sp>
        <p:nvSpPr>
          <p:cNvPr id="4" name="Rectangle 3">
            <a:extLst>
              <a:ext uri="{FF2B5EF4-FFF2-40B4-BE49-F238E27FC236}">
                <a16:creationId xmlns:a16="http://schemas.microsoft.com/office/drawing/2014/main" id="{01525E9C-7C56-4D28-A929-79EF624E2BF5}"/>
              </a:ext>
            </a:extLst>
          </p:cNvPr>
          <p:cNvSpPr/>
          <p:nvPr/>
        </p:nvSpPr>
        <p:spPr>
          <a:xfrm>
            <a:off x="3019801" y="3979189"/>
            <a:ext cx="1147313" cy="810883"/>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N=10</a:t>
            </a:r>
          </a:p>
        </p:txBody>
      </p:sp>
      <p:cxnSp>
        <p:nvCxnSpPr>
          <p:cNvPr id="9" name="Straight Arrow Connector 8">
            <a:extLst>
              <a:ext uri="{FF2B5EF4-FFF2-40B4-BE49-F238E27FC236}">
                <a16:creationId xmlns:a16="http://schemas.microsoft.com/office/drawing/2014/main" id="{2234B02C-F332-456B-AFC4-EECCC9F78711}"/>
              </a:ext>
            </a:extLst>
          </p:cNvPr>
          <p:cNvCxnSpPr/>
          <p:nvPr/>
        </p:nvCxnSpPr>
        <p:spPr>
          <a:xfrm flipH="1">
            <a:off x="2949352" y="4790072"/>
            <a:ext cx="212783" cy="5777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217A295-BE8B-4C49-A562-DAC905F83029}"/>
              </a:ext>
            </a:extLst>
          </p:cNvPr>
          <p:cNvCxnSpPr>
            <a:cxnSpLocks/>
          </p:cNvCxnSpPr>
          <p:nvPr/>
        </p:nvCxnSpPr>
        <p:spPr>
          <a:xfrm>
            <a:off x="3875966" y="4790072"/>
            <a:ext cx="231478" cy="5777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1E8C000-7EDC-4C11-B758-7ECFFAD6A5D3}"/>
              </a:ext>
            </a:extLst>
          </p:cNvPr>
          <p:cNvCxnSpPr>
            <a:cxnSpLocks/>
            <a:stCxn id="4" idx="3"/>
          </p:cNvCxnSpPr>
          <p:nvPr/>
        </p:nvCxnSpPr>
        <p:spPr>
          <a:xfrm>
            <a:off x="4167114" y="4384631"/>
            <a:ext cx="128246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385848ED-0600-4ACF-88D7-07553EFF22BF}"/>
              </a:ext>
            </a:extLst>
          </p:cNvPr>
          <p:cNvSpPr/>
          <p:nvPr/>
        </p:nvSpPr>
        <p:spPr>
          <a:xfrm>
            <a:off x="5449574" y="3979189"/>
            <a:ext cx="1147313" cy="810883"/>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N</a:t>
            </a:r>
            <a:r>
              <a:rPr lang="en-GB" dirty="0"/>
              <a:t>=</a:t>
            </a:r>
            <a:r>
              <a:rPr lang="en-GB"/>
              <a:t>10</a:t>
            </a:r>
          </a:p>
        </p:txBody>
      </p:sp>
      <p:cxnSp>
        <p:nvCxnSpPr>
          <p:cNvPr id="15" name="Straight Arrow Connector 14">
            <a:extLst>
              <a:ext uri="{FF2B5EF4-FFF2-40B4-BE49-F238E27FC236}">
                <a16:creationId xmlns:a16="http://schemas.microsoft.com/office/drawing/2014/main" id="{D3500E7E-03CA-4A67-89E8-49010C4F8A66}"/>
              </a:ext>
            </a:extLst>
          </p:cNvPr>
          <p:cNvCxnSpPr/>
          <p:nvPr/>
        </p:nvCxnSpPr>
        <p:spPr>
          <a:xfrm flipH="1">
            <a:off x="5468264" y="4790072"/>
            <a:ext cx="212783" cy="5777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A288992-F1E5-4C67-80CB-74515F21FA4A}"/>
              </a:ext>
            </a:extLst>
          </p:cNvPr>
          <p:cNvCxnSpPr>
            <a:cxnSpLocks/>
          </p:cNvCxnSpPr>
          <p:nvPr/>
        </p:nvCxnSpPr>
        <p:spPr>
          <a:xfrm>
            <a:off x="6238887" y="4790072"/>
            <a:ext cx="231478" cy="5777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F07EC72-3706-4757-8BED-7CB5E479FDBB}"/>
              </a:ext>
            </a:extLst>
          </p:cNvPr>
          <p:cNvCxnSpPr>
            <a:cxnSpLocks/>
            <a:stCxn id="14" idx="3"/>
          </p:cNvCxnSpPr>
          <p:nvPr/>
        </p:nvCxnSpPr>
        <p:spPr>
          <a:xfrm>
            <a:off x="6596887" y="4384631"/>
            <a:ext cx="128246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71B3BEEF-F837-4789-8B84-A5BB8D862B7B}"/>
              </a:ext>
            </a:extLst>
          </p:cNvPr>
          <p:cNvSpPr/>
          <p:nvPr/>
        </p:nvSpPr>
        <p:spPr>
          <a:xfrm>
            <a:off x="7879347" y="3979189"/>
            <a:ext cx="1147313" cy="810883"/>
          </a:xfrm>
          <a:prstGeom prst="rect">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a:t>N</a:t>
            </a:r>
            <a:r>
              <a:rPr lang="en-GB" dirty="0"/>
              <a:t>=</a:t>
            </a:r>
            <a:r>
              <a:rPr lang="en-GB"/>
              <a:t>10</a:t>
            </a:r>
          </a:p>
        </p:txBody>
      </p:sp>
      <p:cxnSp>
        <p:nvCxnSpPr>
          <p:cNvPr id="19" name="Straight Arrow Connector 18">
            <a:extLst>
              <a:ext uri="{FF2B5EF4-FFF2-40B4-BE49-F238E27FC236}">
                <a16:creationId xmlns:a16="http://schemas.microsoft.com/office/drawing/2014/main" id="{3738BCD6-B651-45C1-8497-91B5AC862660}"/>
              </a:ext>
            </a:extLst>
          </p:cNvPr>
          <p:cNvCxnSpPr/>
          <p:nvPr/>
        </p:nvCxnSpPr>
        <p:spPr>
          <a:xfrm flipH="1">
            <a:off x="7899472" y="4790072"/>
            <a:ext cx="212783" cy="5777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B87C7CF-34E7-417F-9317-632F7E5B7C59}"/>
              </a:ext>
            </a:extLst>
          </p:cNvPr>
          <p:cNvCxnSpPr>
            <a:cxnSpLocks/>
          </p:cNvCxnSpPr>
          <p:nvPr/>
        </p:nvCxnSpPr>
        <p:spPr>
          <a:xfrm>
            <a:off x="8787989" y="4790072"/>
            <a:ext cx="231478" cy="5777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0BC77DD-BDEE-497B-ABEF-B7852722F4B9}"/>
              </a:ext>
            </a:extLst>
          </p:cNvPr>
          <p:cNvSpPr txBox="1"/>
          <p:nvPr/>
        </p:nvSpPr>
        <p:spPr>
          <a:xfrm>
            <a:off x="2515146" y="5369142"/>
            <a:ext cx="957532" cy="646331"/>
          </a:xfrm>
          <a:prstGeom prst="rect">
            <a:avLst/>
          </a:prstGeom>
          <a:noFill/>
        </p:spPr>
        <p:txBody>
          <a:bodyPr wrap="square" rtlCol="0">
            <a:spAutoFit/>
          </a:bodyPr>
          <a:lstStyle/>
          <a:p>
            <a:pPr algn="ctr"/>
            <a:r>
              <a:rPr lang="en-GB" dirty="0"/>
              <a:t>AcceptH0</a:t>
            </a:r>
          </a:p>
        </p:txBody>
      </p:sp>
      <p:sp>
        <p:nvSpPr>
          <p:cNvPr id="29" name="TextBox 28">
            <a:extLst>
              <a:ext uri="{FF2B5EF4-FFF2-40B4-BE49-F238E27FC236}">
                <a16:creationId xmlns:a16="http://schemas.microsoft.com/office/drawing/2014/main" id="{E3961D20-1B1D-47E4-8E03-9BAB332714B4}"/>
              </a:ext>
            </a:extLst>
          </p:cNvPr>
          <p:cNvSpPr txBox="1"/>
          <p:nvPr/>
        </p:nvSpPr>
        <p:spPr>
          <a:xfrm>
            <a:off x="3628678" y="5378218"/>
            <a:ext cx="957532" cy="646331"/>
          </a:xfrm>
          <a:prstGeom prst="rect">
            <a:avLst/>
          </a:prstGeom>
          <a:noFill/>
        </p:spPr>
        <p:txBody>
          <a:bodyPr wrap="square" rtlCol="0">
            <a:spAutoFit/>
          </a:bodyPr>
          <a:lstStyle/>
          <a:p>
            <a:pPr algn="ctr"/>
            <a:r>
              <a:rPr lang="en-GB" dirty="0"/>
              <a:t>Reject H0</a:t>
            </a:r>
          </a:p>
        </p:txBody>
      </p:sp>
      <p:sp>
        <p:nvSpPr>
          <p:cNvPr id="30" name="TextBox 29">
            <a:extLst>
              <a:ext uri="{FF2B5EF4-FFF2-40B4-BE49-F238E27FC236}">
                <a16:creationId xmlns:a16="http://schemas.microsoft.com/office/drawing/2014/main" id="{72ABCF4E-D97B-4798-AD6F-FDB2AF55F7E7}"/>
              </a:ext>
            </a:extLst>
          </p:cNvPr>
          <p:cNvSpPr txBox="1"/>
          <p:nvPr/>
        </p:nvSpPr>
        <p:spPr>
          <a:xfrm>
            <a:off x="4329578" y="3997244"/>
            <a:ext cx="957532" cy="369332"/>
          </a:xfrm>
          <a:prstGeom prst="rect">
            <a:avLst/>
          </a:prstGeom>
          <a:noFill/>
        </p:spPr>
        <p:txBody>
          <a:bodyPr wrap="square" rtlCol="0">
            <a:spAutoFit/>
          </a:bodyPr>
          <a:lstStyle/>
          <a:p>
            <a:pPr algn="ctr"/>
            <a:r>
              <a:rPr lang="en-GB"/>
              <a:t>Unsure</a:t>
            </a:r>
          </a:p>
        </p:txBody>
      </p:sp>
      <p:sp>
        <p:nvSpPr>
          <p:cNvPr id="31" name="TextBox 30">
            <a:extLst>
              <a:ext uri="{FF2B5EF4-FFF2-40B4-BE49-F238E27FC236}">
                <a16:creationId xmlns:a16="http://schemas.microsoft.com/office/drawing/2014/main" id="{8772D224-D72B-43B1-A671-0CD0CC63E928}"/>
              </a:ext>
            </a:extLst>
          </p:cNvPr>
          <p:cNvSpPr txBox="1"/>
          <p:nvPr/>
        </p:nvSpPr>
        <p:spPr>
          <a:xfrm>
            <a:off x="5004589" y="5386619"/>
            <a:ext cx="957532" cy="646331"/>
          </a:xfrm>
          <a:prstGeom prst="rect">
            <a:avLst/>
          </a:prstGeom>
          <a:noFill/>
        </p:spPr>
        <p:txBody>
          <a:bodyPr wrap="square" rtlCol="0">
            <a:spAutoFit/>
          </a:bodyPr>
          <a:lstStyle/>
          <a:p>
            <a:pPr algn="ctr"/>
            <a:r>
              <a:rPr lang="en-GB"/>
              <a:t>AcceptH0</a:t>
            </a:r>
          </a:p>
        </p:txBody>
      </p:sp>
      <p:sp>
        <p:nvSpPr>
          <p:cNvPr id="32" name="TextBox 31">
            <a:extLst>
              <a:ext uri="{FF2B5EF4-FFF2-40B4-BE49-F238E27FC236}">
                <a16:creationId xmlns:a16="http://schemas.microsoft.com/office/drawing/2014/main" id="{664C1809-E7AD-4E55-9751-B88E503467B3}"/>
              </a:ext>
            </a:extLst>
          </p:cNvPr>
          <p:cNvSpPr txBox="1"/>
          <p:nvPr/>
        </p:nvSpPr>
        <p:spPr>
          <a:xfrm>
            <a:off x="6118121" y="5395695"/>
            <a:ext cx="957532" cy="646331"/>
          </a:xfrm>
          <a:prstGeom prst="rect">
            <a:avLst/>
          </a:prstGeom>
          <a:noFill/>
        </p:spPr>
        <p:txBody>
          <a:bodyPr wrap="square" rtlCol="0">
            <a:spAutoFit/>
          </a:bodyPr>
          <a:lstStyle/>
          <a:p>
            <a:pPr algn="ctr"/>
            <a:r>
              <a:rPr lang="en-GB"/>
              <a:t>Reject H0</a:t>
            </a:r>
          </a:p>
        </p:txBody>
      </p:sp>
      <p:sp>
        <p:nvSpPr>
          <p:cNvPr id="33" name="TextBox 32">
            <a:extLst>
              <a:ext uri="{FF2B5EF4-FFF2-40B4-BE49-F238E27FC236}">
                <a16:creationId xmlns:a16="http://schemas.microsoft.com/office/drawing/2014/main" id="{D5FA0732-A125-4DB8-A935-B0677D62A84D}"/>
              </a:ext>
            </a:extLst>
          </p:cNvPr>
          <p:cNvSpPr txBox="1"/>
          <p:nvPr/>
        </p:nvSpPr>
        <p:spPr>
          <a:xfrm>
            <a:off x="7459156" y="5386619"/>
            <a:ext cx="957532" cy="646331"/>
          </a:xfrm>
          <a:prstGeom prst="rect">
            <a:avLst/>
          </a:prstGeom>
          <a:noFill/>
        </p:spPr>
        <p:txBody>
          <a:bodyPr wrap="square" rtlCol="0">
            <a:spAutoFit/>
          </a:bodyPr>
          <a:lstStyle/>
          <a:p>
            <a:pPr algn="ctr"/>
            <a:r>
              <a:rPr lang="en-GB"/>
              <a:t>AcceptH0</a:t>
            </a:r>
          </a:p>
        </p:txBody>
      </p:sp>
      <p:sp>
        <p:nvSpPr>
          <p:cNvPr id="34" name="TextBox 33">
            <a:extLst>
              <a:ext uri="{FF2B5EF4-FFF2-40B4-BE49-F238E27FC236}">
                <a16:creationId xmlns:a16="http://schemas.microsoft.com/office/drawing/2014/main" id="{86DAEECF-355D-433B-A9DA-D9996457C058}"/>
              </a:ext>
            </a:extLst>
          </p:cNvPr>
          <p:cNvSpPr txBox="1"/>
          <p:nvPr/>
        </p:nvSpPr>
        <p:spPr>
          <a:xfrm>
            <a:off x="8572688" y="5395695"/>
            <a:ext cx="957532" cy="646331"/>
          </a:xfrm>
          <a:prstGeom prst="rect">
            <a:avLst/>
          </a:prstGeom>
          <a:noFill/>
        </p:spPr>
        <p:txBody>
          <a:bodyPr wrap="square" rtlCol="0">
            <a:spAutoFit/>
          </a:bodyPr>
          <a:lstStyle/>
          <a:p>
            <a:pPr algn="ctr"/>
            <a:r>
              <a:rPr lang="en-GB"/>
              <a:t>Reject H0</a:t>
            </a:r>
          </a:p>
        </p:txBody>
      </p:sp>
      <p:sp>
        <p:nvSpPr>
          <p:cNvPr id="35" name="TextBox 34">
            <a:extLst>
              <a:ext uri="{FF2B5EF4-FFF2-40B4-BE49-F238E27FC236}">
                <a16:creationId xmlns:a16="http://schemas.microsoft.com/office/drawing/2014/main" id="{D4D6ECA3-DD9A-4701-A5B3-3020B62DE21D}"/>
              </a:ext>
            </a:extLst>
          </p:cNvPr>
          <p:cNvSpPr txBox="1"/>
          <p:nvPr/>
        </p:nvSpPr>
        <p:spPr>
          <a:xfrm>
            <a:off x="6759351" y="3979189"/>
            <a:ext cx="957532" cy="369332"/>
          </a:xfrm>
          <a:prstGeom prst="rect">
            <a:avLst/>
          </a:prstGeom>
          <a:noFill/>
        </p:spPr>
        <p:txBody>
          <a:bodyPr wrap="square" rtlCol="0">
            <a:spAutoFit/>
          </a:bodyPr>
          <a:lstStyle/>
          <a:p>
            <a:pPr algn="ctr"/>
            <a:r>
              <a:rPr lang="en-GB"/>
              <a:t>Unsure</a:t>
            </a:r>
          </a:p>
        </p:txBody>
      </p:sp>
    </p:spTree>
    <p:extLst>
      <p:ext uri="{BB962C8B-B14F-4D97-AF65-F5344CB8AC3E}">
        <p14:creationId xmlns:p14="http://schemas.microsoft.com/office/powerpoint/2010/main" val="332191143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A9952-98C1-4F52-9AA6-3F7978F3B69A}"/>
              </a:ext>
            </a:extLst>
          </p:cNvPr>
          <p:cNvSpPr>
            <a:spLocks noGrp="1"/>
          </p:cNvSpPr>
          <p:nvPr>
            <p:ph type="title"/>
          </p:nvPr>
        </p:nvSpPr>
        <p:spPr/>
        <p:txBody>
          <a:bodyPr/>
          <a:lstStyle/>
          <a:p>
            <a:r>
              <a:rPr lang="en-GB" dirty="0"/>
              <a:t>Conduct </a:t>
            </a:r>
            <a:r>
              <a:rPr lang="en-GB"/>
              <a:t>fewer</a:t>
            </a:r>
            <a:r>
              <a:rPr lang="en-GB" dirty="0"/>
              <a:t> primary</a:t>
            </a:r>
            <a:r>
              <a:rPr lang="en-GB"/>
              <a:t> studies</a:t>
            </a:r>
          </a:p>
        </p:txBody>
      </p:sp>
      <p:sp>
        <p:nvSpPr>
          <p:cNvPr id="3" name="Content Placeholder 2">
            <a:extLst>
              <a:ext uri="{FF2B5EF4-FFF2-40B4-BE49-F238E27FC236}">
                <a16:creationId xmlns:a16="http://schemas.microsoft.com/office/drawing/2014/main" id="{02F33D57-1BD5-495F-9C00-6843B026992F}"/>
              </a:ext>
            </a:extLst>
          </p:cNvPr>
          <p:cNvSpPr>
            <a:spLocks noGrp="1"/>
          </p:cNvSpPr>
          <p:nvPr>
            <p:ph idx="1"/>
          </p:nvPr>
        </p:nvSpPr>
        <p:spPr>
          <a:xfrm>
            <a:off x="838200" y="1825625"/>
            <a:ext cx="10515600" cy="4667250"/>
          </a:xfrm>
        </p:spPr>
        <p:txBody>
          <a:bodyPr>
            <a:normAutofit fontScale="92500" lnSpcReduction="10000"/>
          </a:bodyPr>
          <a:lstStyle/>
          <a:p>
            <a:r>
              <a:rPr lang="en-GB" b="1" dirty="0"/>
              <a:t>Many studies are a waste of time:</a:t>
            </a:r>
          </a:p>
          <a:p>
            <a:pPr lvl="1"/>
            <a:r>
              <a:rPr lang="en-GB" dirty="0"/>
              <a:t>Answering questions we already know the answers to </a:t>
            </a:r>
          </a:p>
          <a:p>
            <a:pPr lvl="1"/>
            <a:r>
              <a:rPr lang="en-GB" dirty="0"/>
              <a:t>Answering questions we don’t care about</a:t>
            </a:r>
          </a:p>
          <a:p>
            <a:pPr lvl="1"/>
            <a:r>
              <a:rPr lang="en-GB" dirty="0"/>
              <a:t>Generating data or materials we already have elsewhere</a:t>
            </a:r>
          </a:p>
          <a:p>
            <a:pPr lvl="1"/>
            <a:r>
              <a:rPr lang="en-GB" dirty="0"/>
              <a:t>Answering questions badly or</a:t>
            </a:r>
          </a:p>
          <a:p>
            <a:pPr lvl="1"/>
            <a:r>
              <a:rPr lang="en-GB" dirty="0"/>
              <a:t>Conducting studies that have no hope of meetings their objectives</a:t>
            </a:r>
            <a:br>
              <a:rPr lang="en-GB" dirty="0"/>
            </a:br>
            <a:endParaRPr lang="en-GB" dirty="0"/>
          </a:p>
          <a:p>
            <a:r>
              <a:rPr lang="en-GB" b="1" dirty="0"/>
              <a:t>What might you do?</a:t>
            </a:r>
          </a:p>
          <a:p>
            <a:pPr lvl="1"/>
            <a:r>
              <a:rPr lang="en-GB" dirty="0"/>
              <a:t>Start with a systematic review</a:t>
            </a:r>
          </a:p>
          <a:p>
            <a:pPr lvl="1"/>
            <a:r>
              <a:rPr lang="en-GB" dirty="0"/>
              <a:t>Speak to users / end users</a:t>
            </a:r>
          </a:p>
          <a:p>
            <a:pPr lvl="1"/>
            <a:r>
              <a:rPr lang="en-GB" dirty="0"/>
              <a:t>Use existing data where possible</a:t>
            </a:r>
          </a:p>
          <a:p>
            <a:pPr lvl="1"/>
            <a:r>
              <a:rPr lang="en-GB" dirty="0"/>
              <a:t>Pool resources, build consortia to apply for bigger (realistic) grants</a:t>
            </a:r>
          </a:p>
          <a:p>
            <a:pPr lvl="1"/>
            <a:r>
              <a:rPr lang="en-GB" dirty="0"/>
              <a:t>Don’t tackle impossible questions</a:t>
            </a:r>
          </a:p>
        </p:txBody>
      </p:sp>
    </p:spTree>
    <p:extLst>
      <p:ext uri="{BB962C8B-B14F-4D97-AF65-F5344CB8AC3E}">
        <p14:creationId xmlns:p14="http://schemas.microsoft.com/office/powerpoint/2010/main" val="3948738366"/>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CD2FF-2EA2-4C62-816E-4FBADE85528E}"/>
              </a:ext>
            </a:extLst>
          </p:cNvPr>
          <p:cNvSpPr>
            <a:spLocks noGrp="1"/>
          </p:cNvSpPr>
          <p:nvPr>
            <p:ph type="ctrTitle"/>
          </p:nvPr>
        </p:nvSpPr>
        <p:spPr>
          <a:xfrm>
            <a:off x="7464614" y="1783959"/>
            <a:ext cx="4087306" cy="2889114"/>
          </a:xfrm>
        </p:spPr>
        <p:txBody>
          <a:bodyPr anchor="b">
            <a:normAutofit/>
          </a:bodyPr>
          <a:lstStyle/>
          <a:p>
            <a:pPr algn="l"/>
            <a:r>
              <a:rPr lang="en-GB" sz="5400"/>
              <a:t>Final words</a:t>
            </a:r>
          </a:p>
        </p:txBody>
      </p:sp>
      <p:sp>
        <p:nvSpPr>
          <p:cNvPr id="4" name="Subtitle 3">
            <a:extLst>
              <a:ext uri="{FF2B5EF4-FFF2-40B4-BE49-F238E27FC236}">
                <a16:creationId xmlns:a16="http://schemas.microsoft.com/office/drawing/2014/main" id="{D2496A1E-F04C-4DC9-BDAA-7261FDA9195D}"/>
              </a:ext>
            </a:extLst>
          </p:cNvPr>
          <p:cNvSpPr>
            <a:spLocks noGrp="1"/>
          </p:cNvSpPr>
          <p:nvPr>
            <p:ph type="subTitle" idx="1"/>
          </p:nvPr>
        </p:nvSpPr>
        <p:spPr>
          <a:xfrm>
            <a:off x="7464612" y="4750893"/>
            <a:ext cx="4087305" cy="1147863"/>
          </a:xfrm>
        </p:spPr>
        <p:txBody>
          <a:bodyPr anchor="t">
            <a:normAutofit/>
          </a:bodyPr>
          <a:lstStyle/>
          <a:p>
            <a:pPr algn="l"/>
            <a:r>
              <a:rPr lang="en-GB" sz="2000"/>
              <a:t>Extracts from conversations between </a:t>
            </a:r>
            <a:br>
              <a:rPr lang="en-GB" sz="2000"/>
            </a:br>
            <a:r>
              <a:rPr lang="en-GB" sz="2000"/>
              <a:t>the scientist and the statistician</a:t>
            </a:r>
          </a:p>
        </p:txBody>
      </p:sp>
      <p:pic>
        <p:nvPicPr>
          <p:cNvPr id="21" name="Picture 5">
            <a:extLst>
              <a:ext uri="{FF2B5EF4-FFF2-40B4-BE49-F238E27FC236}">
                <a16:creationId xmlns:a16="http://schemas.microsoft.com/office/drawing/2014/main" id="{F962613F-2605-05AA-F0A8-F8BD30C8BCAE}"/>
              </a:ext>
            </a:extLst>
          </p:cNvPr>
          <p:cNvPicPr>
            <a:picLocks noChangeAspect="1"/>
          </p:cNvPicPr>
          <p:nvPr/>
        </p:nvPicPr>
        <p:blipFill rotWithShape="1">
          <a:blip r:embed="rId2"/>
          <a:srcRect l="14788" r="21158"/>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540455489"/>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94360-AC62-459F-8C0F-25BB5D5F38CD}"/>
              </a:ext>
            </a:extLst>
          </p:cNvPr>
          <p:cNvSpPr>
            <a:spLocks noGrp="1"/>
          </p:cNvSpPr>
          <p:nvPr>
            <p:ph type="title"/>
          </p:nvPr>
        </p:nvSpPr>
        <p:spPr>
          <a:xfrm>
            <a:off x="806336" y="2275660"/>
            <a:ext cx="3621088" cy="2607660"/>
          </a:xfrm>
        </p:spPr>
        <p:txBody>
          <a:bodyPr>
            <a:normAutofit fontScale="90000"/>
          </a:bodyPr>
          <a:lstStyle/>
          <a:p>
            <a:pPr algn="ctr"/>
            <a:r>
              <a:rPr lang="en-GB" sz="2800" dirty="0">
                <a:solidFill>
                  <a:srgbClr val="FFFFFF"/>
                </a:solidFill>
              </a:rPr>
              <a:t>“It’s OK if we’re underpowered, the more things we test, the more chance we’ll find something!”</a:t>
            </a:r>
            <a:br>
              <a:rPr lang="en-GB" sz="2800" dirty="0">
                <a:solidFill>
                  <a:srgbClr val="FFFFFF"/>
                </a:solidFill>
              </a:rPr>
            </a:br>
            <a:r>
              <a:rPr lang="en-GB" sz="2800" dirty="0">
                <a:solidFill>
                  <a:srgbClr val="FFFFFF"/>
                </a:solidFill>
              </a:rPr>
              <a:t>	</a:t>
            </a:r>
            <a:r>
              <a:rPr lang="en-GB" sz="2800" i="1" dirty="0">
                <a:solidFill>
                  <a:srgbClr val="FFFFFF"/>
                </a:solidFill>
              </a:rPr>
              <a:t>- Anonymous RL</a:t>
            </a:r>
          </a:p>
        </p:txBody>
      </p:sp>
      <p:sp>
        <p:nvSpPr>
          <p:cNvPr id="3" name="Content Placeholder 2">
            <a:extLst>
              <a:ext uri="{FF2B5EF4-FFF2-40B4-BE49-F238E27FC236}">
                <a16:creationId xmlns:a16="http://schemas.microsoft.com/office/drawing/2014/main" id="{CD9FABAB-EAA7-42B0-8EDC-4310E14CD069}"/>
              </a:ext>
            </a:extLst>
          </p:cNvPr>
          <p:cNvSpPr>
            <a:spLocks noGrp="1"/>
          </p:cNvSpPr>
          <p:nvPr>
            <p:ph idx="1"/>
          </p:nvPr>
        </p:nvSpPr>
        <p:spPr>
          <a:xfrm>
            <a:off x="5120640" y="804671"/>
            <a:ext cx="6281928" cy="5563471"/>
          </a:xfrm>
        </p:spPr>
        <p:txBody>
          <a:bodyPr anchor="ctr">
            <a:normAutofit lnSpcReduction="10000"/>
          </a:bodyPr>
          <a:lstStyle/>
          <a:p>
            <a:r>
              <a:rPr lang="en-GB" sz="2400" dirty="0"/>
              <a:t>Hopefully I don’t need to explain this one?</a:t>
            </a:r>
          </a:p>
          <a:p>
            <a:endParaRPr lang="en-GB" sz="2400" dirty="0"/>
          </a:p>
          <a:p>
            <a:r>
              <a:rPr lang="en-GB" sz="2400" dirty="0"/>
              <a:t>Success or failure shouldn’t be judged on whether or not you ‘</a:t>
            </a:r>
            <a:r>
              <a:rPr lang="en-GB" sz="2400" i="1" dirty="0"/>
              <a:t>find something</a:t>
            </a:r>
            <a:r>
              <a:rPr lang="en-GB" sz="2400" dirty="0"/>
              <a:t>’.  It should be about how </a:t>
            </a:r>
            <a:r>
              <a:rPr lang="en-GB" sz="2400" b="1" dirty="0"/>
              <a:t>precisely</a:t>
            </a:r>
            <a:r>
              <a:rPr lang="en-GB" sz="2400" dirty="0"/>
              <a:t> and </a:t>
            </a:r>
            <a:r>
              <a:rPr lang="en-GB" sz="2400" b="1" dirty="0"/>
              <a:t>robustly</a:t>
            </a:r>
            <a:r>
              <a:rPr lang="en-GB" sz="2400" dirty="0"/>
              <a:t> you answered your original </a:t>
            </a:r>
            <a:r>
              <a:rPr lang="en-GB" sz="2400" b="1" dirty="0"/>
              <a:t>research question</a:t>
            </a:r>
            <a:r>
              <a:rPr lang="en-GB" sz="2400" dirty="0"/>
              <a:t>.</a:t>
            </a:r>
          </a:p>
          <a:p>
            <a:endParaRPr lang="en-GB" sz="2400" dirty="0"/>
          </a:p>
          <a:p>
            <a:r>
              <a:rPr lang="en-GB" sz="2400" dirty="0"/>
              <a:t>More tests = more false positives</a:t>
            </a:r>
          </a:p>
          <a:p>
            <a:endParaRPr lang="en-GB" sz="2400" dirty="0"/>
          </a:p>
          <a:p>
            <a:r>
              <a:rPr lang="en-GB" sz="2400" dirty="0"/>
              <a:t>P-value thresholds must be corrected downward</a:t>
            </a:r>
          </a:p>
          <a:p>
            <a:endParaRPr lang="en-GB" sz="2400" dirty="0"/>
          </a:p>
          <a:p>
            <a:r>
              <a:rPr lang="en-GB" sz="2400" dirty="0"/>
              <a:t>If you </a:t>
            </a:r>
            <a:r>
              <a:rPr lang="en-GB" sz="2400" i="1" dirty="0"/>
              <a:t>genuinely</a:t>
            </a:r>
            <a:r>
              <a:rPr lang="en-GB" sz="2400" dirty="0"/>
              <a:t> have a multiplicity of outcomes, plan for this appropriately.</a:t>
            </a:r>
          </a:p>
        </p:txBody>
      </p:sp>
    </p:spTree>
    <p:extLst>
      <p:ext uri="{BB962C8B-B14F-4D97-AF65-F5344CB8AC3E}">
        <p14:creationId xmlns:p14="http://schemas.microsoft.com/office/powerpoint/2010/main" val="57836582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E8D75-55EC-4008-B183-7D0E088C89E4}"/>
              </a:ext>
            </a:extLst>
          </p:cNvPr>
          <p:cNvSpPr>
            <a:spLocks noGrp="1"/>
          </p:cNvSpPr>
          <p:nvPr>
            <p:ph type="title"/>
          </p:nvPr>
        </p:nvSpPr>
        <p:spPr>
          <a:xfrm>
            <a:off x="863028" y="1012004"/>
            <a:ext cx="3766121" cy="4795408"/>
          </a:xfrm>
        </p:spPr>
        <p:txBody>
          <a:bodyPr>
            <a:normAutofit/>
          </a:bodyPr>
          <a:lstStyle/>
          <a:p>
            <a:r>
              <a:rPr lang="en-GB" dirty="0">
                <a:solidFill>
                  <a:srgbClr val="FFFFFF"/>
                </a:solidFill>
              </a:rPr>
              <a:t>“But we </a:t>
            </a:r>
            <a:r>
              <a:rPr lang="en-GB" i="1" dirty="0">
                <a:solidFill>
                  <a:srgbClr val="FFFFFF"/>
                </a:solidFill>
              </a:rPr>
              <a:t>always</a:t>
            </a:r>
            <a:r>
              <a:rPr lang="en-GB" dirty="0">
                <a:solidFill>
                  <a:srgbClr val="FFFFFF"/>
                </a:solidFill>
              </a:rPr>
              <a:t> use N=3!”</a:t>
            </a:r>
            <a:br>
              <a:rPr lang="en-GB" dirty="0">
                <a:solidFill>
                  <a:srgbClr val="FFFFFF"/>
                </a:solidFill>
              </a:rPr>
            </a:br>
            <a:endParaRPr lang="en-GB" i="1" dirty="0">
              <a:solidFill>
                <a:srgbClr val="FFFFFF"/>
              </a:solidFill>
            </a:endParaRPr>
          </a:p>
        </p:txBody>
      </p:sp>
      <p:graphicFrame>
        <p:nvGraphicFramePr>
          <p:cNvPr id="13" name="Content Placeholder 2">
            <a:extLst>
              <a:ext uri="{FF2B5EF4-FFF2-40B4-BE49-F238E27FC236}">
                <a16:creationId xmlns:a16="http://schemas.microsoft.com/office/drawing/2014/main" id="{9E714A31-913B-46C9-93C8-F1DAC13FFFFB}"/>
              </a:ext>
            </a:extLst>
          </p:cNvPr>
          <p:cNvGraphicFramePr>
            <a:graphicFrameLocks noGrp="1"/>
          </p:cNvGraphicFramePr>
          <p:nvPr>
            <p:ph idx="1"/>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46003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81624b70-c9a0-47c5-abd2-a10a5d8d7a69"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4BC00D8D39E474F9CC2595277084694" ma:contentTypeVersion="16" ma:contentTypeDescription="Create a new document." ma:contentTypeScope="" ma:versionID="55900aec762be6bdec36f94689bddee5">
  <xsd:schema xmlns:xsd="http://www.w3.org/2001/XMLSchema" xmlns:xs="http://www.w3.org/2001/XMLSchema" xmlns:p="http://schemas.microsoft.com/office/2006/metadata/properties" xmlns:ns3="81624b70-c9a0-47c5-abd2-a10a5d8d7a69" xmlns:ns4="4b5524f8-e59b-48d0-a81c-1bba6bd59132" targetNamespace="http://schemas.microsoft.com/office/2006/metadata/properties" ma:root="true" ma:fieldsID="4e570b03989c82b49b752923a05396db" ns3:_="" ns4:_="">
    <xsd:import namespace="81624b70-c9a0-47c5-abd2-a10a5d8d7a69"/>
    <xsd:import namespace="4b5524f8-e59b-48d0-a81c-1bba6bd59132"/>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624b70-c9a0-47c5-abd2-a10a5d8d7a6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_activity" ma:index="20" nillable="true" ma:displayName="_activity" ma:hidden="true" ma:internalName="_activity">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ystemTags" ma:index="22" nillable="true" ma:displayName="MediaServiceSystemTags" ma:hidden="true" ma:internalName="MediaServiceSystemTags" ma:readOnly="true">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b5524f8-e59b-48d0-a81c-1bba6bd59132"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91DCA3D-09CD-456D-BE92-6BAC5FEBAC17}">
  <ds:schemaRefs>
    <ds:schemaRef ds:uri="http://schemas.microsoft.com/sharepoint/v3/contenttype/forms"/>
  </ds:schemaRefs>
</ds:datastoreItem>
</file>

<file path=customXml/itemProps2.xml><?xml version="1.0" encoding="utf-8"?>
<ds:datastoreItem xmlns:ds="http://schemas.openxmlformats.org/officeDocument/2006/customXml" ds:itemID="{58AEC36C-1E7B-4463-A217-ED3A8F199F23}">
  <ds:schemaRefs>
    <ds:schemaRef ds:uri="http://schemas.microsoft.com/office/2006/documentManagement/types"/>
    <ds:schemaRef ds:uri="http://purl.org/dc/terms/"/>
    <ds:schemaRef ds:uri="http://www.w3.org/XML/1998/namespace"/>
    <ds:schemaRef ds:uri="81624b70-c9a0-47c5-abd2-a10a5d8d7a69"/>
    <ds:schemaRef ds:uri="http://purl.org/dc/elements/1.1/"/>
    <ds:schemaRef ds:uri="http://schemas.microsoft.com/office/infopath/2007/PartnerControls"/>
    <ds:schemaRef ds:uri="http://schemas.openxmlformats.org/package/2006/metadata/core-properties"/>
    <ds:schemaRef ds:uri="4b5524f8-e59b-48d0-a81c-1bba6bd59132"/>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4532063B-B283-40B8-A167-F815F975FE3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624b70-c9a0-47c5-abd2-a10a5d8d7a69"/>
    <ds:schemaRef ds:uri="4b5524f8-e59b-48d0-a81c-1bba6bd591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2730</TotalTime>
  <Words>7133</Words>
  <Application>Microsoft Office PowerPoint</Application>
  <PresentationFormat>Widescreen</PresentationFormat>
  <Paragraphs>980</Paragraphs>
  <Slides>107</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107</vt:i4>
      </vt:variant>
    </vt:vector>
  </HeadingPairs>
  <TitlesOfParts>
    <vt:vector size="117" baseType="lpstr">
      <vt:lpstr>Aptos</vt:lpstr>
      <vt:lpstr>Arial</vt:lpstr>
      <vt:lpstr>Bahnschrift SemiBold</vt:lpstr>
      <vt:lpstr>Calibri</vt:lpstr>
      <vt:lpstr>Calibri Light</vt:lpstr>
      <vt:lpstr>Consolas</vt:lpstr>
      <vt:lpstr>MV Boli</vt:lpstr>
      <vt:lpstr>Wingdings</vt:lpstr>
      <vt:lpstr>Office Theme</vt:lpstr>
      <vt:lpstr>1_Office Theme</vt:lpstr>
      <vt:lpstr>Part 3: Replication, p-values and sample size</vt:lpstr>
      <vt:lpstr>PowerPoint Presentation</vt:lpstr>
      <vt:lpstr>INTRODUCTION</vt:lpstr>
      <vt:lpstr>How many samples do I need?</vt:lpstr>
      <vt:lpstr>A recent study</vt:lpstr>
      <vt:lpstr>Exercise 2 – (adapted from a real study) How many people with COVID have virus in their stool?</vt:lpstr>
      <vt:lpstr>Exercise 2 discussion</vt:lpstr>
      <vt:lpstr>What is the optimal sample size?</vt:lpstr>
      <vt:lpstr>So what exactly is your scientific question?</vt:lpstr>
      <vt:lpstr>“I want to describe the microbiome of older adults in Norfolk”</vt:lpstr>
      <vt:lpstr>Make sure your calculation aligns with your real aims.</vt:lpstr>
      <vt:lpstr>Subgroup analysis and personalised medicine needs bigger studies</vt:lpstr>
      <vt:lpstr>Exercise 3 –  P-values and sample size by simulation</vt:lpstr>
      <vt:lpstr>What did we need to know</vt:lpstr>
      <vt:lpstr>Exercise 3 discussion</vt:lpstr>
      <vt:lpstr>Define power</vt:lpstr>
      <vt:lpstr>Hypothesis testing and types of error</vt:lpstr>
      <vt:lpstr>Power and size (typical values)</vt:lpstr>
      <vt:lpstr>Funders scientific integrity review</vt:lpstr>
      <vt:lpstr>…what about ‘exploratory’ / inductive research</vt:lpstr>
      <vt:lpstr>….what about feasibility / pilot / proof of concept studies?</vt:lpstr>
      <vt:lpstr>What about microbiome research?</vt:lpstr>
      <vt:lpstr>Summary 1 : what is statistical power?</vt:lpstr>
      <vt:lpstr>Summary 2:  Required sample size</vt:lpstr>
      <vt:lpstr>Exercise 4/5 Why do scientists often ignore sample size issues?</vt:lpstr>
      <vt:lpstr>Purpose of a sample size calculation</vt:lpstr>
      <vt:lpstr>Calculating sample size by considering precision</vt:lpstr>
      <vt:lpstr>Two paradigms for inference -&gt;    Two approaches to sample size calculation:  </vt:lpstr>
      <vt:lpstr>Calculating sample size by precision</vt:lpstr>
      <vt:lpstr>PowerPoint Presentation</vt:lpstr>
      <vt:lpstr>‘precisely’ package for R</vt:lpstr>
      <vt:lpstr>Can we use gen AI for this?</vt:lpstr>
      <vt:lpstr>Sample size by considering power</vt:lpstr>
      <vt:lpstr>Sample size by power calculation</vt:lpstr>
      <vt:lpstr>What determines statistical power</vt:lpstr>
      <vt:lpstr>So any statement about power must  depend on the size of the effect you are trying to detect.</vt:lpstr>
      <vt:lpstr>If you’re still not happy with this</vt:lpstr>
      <vt:lpstr>An example from real data:</vt:lpstr>
      <vt:lpstr>Examples and Exercise 6:   pwr.t.test() function to calculate power and sample size using R.</vt:lpstr>
      <vt:lpstr>Cohens d</vt:lpstr>
      <vt:lpstr>Power curves</vt:lpstr>
      <vt:lpstr>Power curves</vt:lpstr>
      <vt:lpstr>Summary Power and sample size calculations in practice</vt:lpstr>
      <vt:lpstr>Computational approaches</vt:lpstr>
      <vt:lpstr>Standardised effect sizes: eg Cohens d, Cohens h</vt:lpstr>
      <vt:lpstr>Video!  Choosing the effect size Daniel Lakens on power and sample size</vt:lpstr>
      <vt:lpstr>But my study isn’t just a simple two-mean or two-proportion comparison…</vt:lpstr>
      <vt:lpstr>Using common sample sizes from previous work</vt:lpstr>
      <vt:lpstr>Finding inputs for power calculations</vt:lpstr>
      <vt:lpstr>The elephant in the room</vt:lpstr>
      <vt:lpstr>A hot take</vt:lpstr>
      <vt:lpstr>Two main things we need to know</vt:lpstr>
      <vt:lpstr>Extracting variances from biology papers</vt:lpstr>
      <vt:lpstr>Your own research questions</vt:lpstr>
      <vt:lpstr>What effect size to focus on?</vt:lpstr>
      <vt:lpstr>Example:  (stakeholders)</vt:lpstr>
      <vt:lpstr>Researcher:</vt:lpstr>
      <vt:lpstr>Rules of thumb</vt:lpstr>
      <vt:lpstr>Mead’s Resource Equation</vt:lpstr>
      <vt:lpstr>Incomplete data</vt:lpstr>
      <vt:lpstr>Writing up a power calc.</vt:lpstr>
      <vt:lpstr>Experimental design assisstant</vt:lpstr>
      <vt:lpstr>What is a replicate?</vt:lpstr>
      <vt:lpstr>Biological replicates, technical replicates?</vt:lpstr>
      <vt:lpstr>Complex error structure Repeated measures, pairing, clustering etc..</vt:lpstr>
      <vt:lpstr>Pseudo-replication</vt:lpstr>
      <vt:lpstr>Unit of experiment</vt:lpstr>
      <vt:lpstr>Example: Ignore clustering at your peril!</vt:lpstr>
      <vt:lpstr>Why is this an issue?</vt:lpstr>
      <vt:lpstr>PowerPoint Presentation</vt:lpstr>
      <vt:lpstr>Multiplicity</vt:lpstr>
      <vt:lpstr>How does sample size change with number of outcomes?</vt:lpstr>
      <vt:lpstr>‘Omics studies</vt:lpstr>
      <vt:lpstr>False discovery rate and q-value</vt:lpstr>
      <vt:lpstr>Power for ‘omics study</vt:lpstr>
      <vt:lpstr>Approaches to multiplicity</vt:lpstr>
      <vt:lpstr>Benjamini-Hochberg correction</vt:lpstr>
      <vt:lpstr>Gene expression microarray analysis /  Differential abundance analysis</vt:lpstr>
      <vt:lpstr>Microarray studies (1)</vt:lpstr>
      <vt:lpstr>From the ‘sizepower’ vignette:</vt:lpstr>
      <vt:lpstr>Microarray studies – (2) a bit more complex</vt:lpstr>
      <vt:lpstr>Proportion of differentially expressed genes detectable at each sample size</vt:lpstr>
      <vt:lpstr>Microbiome sample size analysis</vt:lpstr>
      <vt:lpstr>Casals-Pascual et al (2020) Gastroenterology 158:1524-8</vt:lpstr>
      <vt:lpstr>Simulating power calculations for microbiome studies</vt:lpstr>
      <vt:lpstr>Power and sample size for microbiomes</vt:lpstr>
      <vt:lpstr>More complex designs</vt:lpstr>
      <vt:lpstr>Session 5 How to need fewer samples</vt:lpstr>
      <vt:lpstr>How to reduce required sample size in a research study</vt:lpstr>
      <vt:lpstr>Less noise or more effect = fewer samples needed</vt:lpstr>
      <vt:lpstr>Do not dichotomise your continuous measures</vt:lpstr>
      <vt:lpstr>Change your design</vt:lpstr>
      <vt:lpstr>Consider trying to increase the treatment effect:</vt:lpstr>
      <vt:lpstr>Factorial designs can be more efficient!</vt:lpstr>
      <vt:lpstr>Consider adaptive design  (design that changes as we go)</vt:lpstr>
      <vt:lpstr>Conduct fewer primary studies</vt:lpstr>
      <vt:lpstr>Final words</vt:lpstr>
      <vt:lpstr>“It’s OK if we’re underpowered, the more things we test, the more chance we’ll find something!”  - Anonymous RL</vt:lpstr>
      <vt:lpstr>“But we always use N=3!” </vt:lpstr>
      <vt:lpstr>“But [previous work] got p=0.048 with 3 mice!  Why do I need 8?”</vt:lpstr>
      <vt:lpstr>“Its OK, we’ll repeat the experiment to confirm it afterwards”</vt:lpstr>
      <vt:lpstr>The ‘it’s OK we’ll repeat it afterwards’ design</vt:lpstr>
      <vt:lpstr>“I don’t care how different, I just want to show they are different…”</vt:lpstr>
      <vt:lpstr>“If we see an effect even in an underpowered study, then it must be real”  - me in less enlightened times</vt:lpstr>
      <vt:lpstr>“My grant is due next week, I’m using five mice, can I have a power calculation to justify this?”</vt:lpstr>
      <vt:lpstr>Take home messages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George Savva (QI)</dc:creator>
  <cp:lastModifiedBy>George Savva (QI)</cp:lastModifiedBy>
  <cp:revision>4</cp:revision>
  <dcterms:created xsi:type="dcterms:W3CDTF">2025-12-05T01:22:17Z</dcterms:created>
  <dcterms:modified xsi:type="dcterms:W3CDTF">2025-12-07T23:53:20Z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0x010100A4BC00D8D39E474F9CC2595277084694</vt:lpwstr>
  </property>
</Properties>
</file>

<file path=docProps/thumbnail.jpeg>
</file>